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4143" autoAdjust="0"/>
  </p:normalViewPr>
  <p:slideViewPr>
    <p:cSldViewPr snapToGrid="0" snapToObjects="1">
      <p:cViewPr varScale="1">
        <p:scale>
          <a:sx n="55" d="100"/>
          <a:sy n="55" d="100"/>
        </p:scale>
        <p:origin x="89" y="5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4" y="4568734"/>
            <a:ext cx="332845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Kandlagunta Saikumar Reddy</a:t>
            </a:r>
          </a:p>
          <a:p>
            <a:r>
              <a:rPr lang="en-US" dirty="0">
                <a:solidFill>
                  <a:schemeClr val="bg2"/>
                </a:solidFill>
                <a:latin typeface="Abadi" panose="020B0604020104020204" pitchFamily="34" charset="0"/>
                <a:ea typeface="SF Pro" pitchFamily="2" charset="0"/>
                <a:cs typeface="SF Pro" pitchFamily="2" charset="0"/>
              </a:rPr>
              <a:t>15-05-2023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5400"/>
            <a:ext cx="10515600" cy="4881563"/>
          </a:xfrm>
          <a:prstGeom prst="rect">
            <a:avLst/>
          </a:prstGeom>
        </p:spPr>
        <p:txBody>
          <a:bodyPr/>
          <a:lstStyle/>
          <a:p>
            <a:pPr marL="0" indent="0">
              <a:buNone/>
            </a:pPr>
            <a:r>
              <a:rPr lang="en-IN" sz="18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 We mainly convert those outcomes into Training Labels with 1 means the booster successfully landed 0 means it was unsuccessful.</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013E1E9F-14CA-5FD7-530B-1C9E6ADFCAD2}"/>
              </a:ext>
            </a:extLst>
          </p:cNvPr>
          <p:cNvPicPr>
            <a:picLocks noChangeAspect="1"/>
          </p:cNvPicPr>
          <p:nvPr/>
        </p:nvPicPr>
        <p:blipFill>
          <a:blip r:embed="rId3"/>
          <a:stretch>
            <a:fillRect/>
          </a:stretch>
        </p:blipFill>
        <p:spPr>
          <a:xfrm>
            <a:off x="770011" y="3429000"/>
            <a:ext cx="4829849" cy="2596573"/>
          </a:xfrm>
          <a:prstGeom prst="rect">
            <a:avLst/>
          </a:prstGeom>
        </p:spPr>
      </p:pic>
      <p:pic>
        <p:nvPicPr>
          <p:cNvPr id="7" name="Picture 6">
            <a:extLst>
              <a:ext uri="{FF2B5EF4-FFF2-40B4-BE49-F238E27FC236}">
                <a16:creationId xmlns:a16="http://schemas.microsoft.com/office/drawing/2014/main" id="{89B50606-4F94-F3A7-A64E-FC02E7A09F49}"/>
              </a:ext>
            </a:extLst>
          </p:cNvPr>
          <p:cNvPicPr>
            <a:picLocks noChangeAspect="1"/>
          </p:cNvPicPr>
          <p:nvPr/>
        </p:nvPicPr>
        <p:blipFill>
          <a:blip r:embed="rId4"/>
          <a:stretch>
            <a:fillRect/>
          </a:stretch>
        </p:blipFill>
        <p:spPr>
          <a:xfrm>
            <a:off x="5646407" y="3429000"/>
            <a:ext cx="2896004" cy="2596573"/>
          </a:xfrm>
          <a:prstGeom prst="rect">
            <a:avLst/>
          </a:prstGeom>
        </p:spPr>
      </p:pic>
      <p:sp>
        <p:nvSpPr>
          <p:cNvPr id="9" name="TextBox 8">
            <a:extLst>
              <a:ext uri="{FF2B5EF4-FFF2-40B4-BE49-F238E27FC236}">
                <a16:creationId xmlns:a16="http://schemas.microsoft.com/office/drawing/2014/main" id="{AEB1A7F8-D7EF-7F9F-FD67-7C5168DBE1BF}"/>
              </a:ext>
            </a:extLst>
          </p:cNvPr>
          <p:cNvSpPr txBox="1"/>
          <p:nvPr/>
        </p:nvSpPr>
        <p:spPr>
          <a:xfrm>
            <a:off x="8714772" y="3429000"/>
            <a:ext cx="2570839" cy="1200329"/>
          </a:xfrm>
          <a:prstGeom prst="rect">
            <a:avLst/>
          </a:prstGeom>
          <a:noFill/>
        </p:spPr>
        <p:txBody>
          <a:bodyPr wrap="square" rtlCol="0">
            <a:spAutoFit/>
          </a:bodyPr>
          <a:lstStyle/>
          <a:p>
            <a:r>
              <a:rPr lang="en-IN"/>
              <a:t>https://github.com/saikumarkandlagunta/Readme/blob/main/Data%20Wrangling.ipynb</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6" name="Content Placeholder 5">
            <a:extLst>
              <a:ext uri="{FF2B5EF4-FFF2-40B4-BE49-F238E27FC236}">
                <a16:creationId xmlns:a16="http://schemas.microsoft.com/office/drawing/2014/main" id="{77309B2D-23E5-6911-B61E-95C6BFF0B66A}"/>
              </a:ext>
            </a:extLst>
          </p:cNvPr>
          <p:cNvPicPr>
            <a:picLocks noGrp="1" noChangeAspect="1"/>
          </p:cNvPicPr>
          <p:nvPr>
            <p:ph idx="4294967295"/>
          </p:nvPr>
        </p:nvPicPr>
        <p:blipFill>
          <a:blip r:embed="rId3"/>
          <a:stretch>
            <a:fillRect/>
          </a:stretch>
        </p:blipFill>
        <p:spPr>
          <a:xfrm>
            <a:off x="770010" y="1386841"/>
            <a:ext cx="10515600" cy="4297268"/>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11944CA5-1BCE-3209-F30F-232F1B0F40D0}"/>
              </a:ext>
            </a:extLst>
          </p:cNvPr>
          <p:cNvSpPr txBox="1"/>
          <p:nvPr/>
        </p:nvSpPr>
        <p:spPr>
          <a:xfrm>
            <a:off x="770011" y="5684109"/>
            <a:ext cx="10515599" cy="369332"/>
          </a:xfrm>
          <a:prstGeom prst="rect">
            <a:avLst/>
          </a:prstGeom>
          <a:noFill/>
        </p:spPr>
        <p:txBody>
          <a:bodyPr wrap="square" rtlCol="0">
            <a:spAutoFit/>
          </a:bodyPr>
          <a:lstStyle/>
          <a:p>
            <a:r>
              <a:rPr lang="en-IN"/>
              <a:t>https://github.com/saikumarkandlagunta/Readme/blob/main/eda-dataviz.ipynb</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6360"/>
            <a:ext cx="9745589" cy="4801553"/>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501E3C89-DC8D-6FA5-9A01-B75961742545}"/>
              </a:ext>
            </a:extLst>
          </p:cNvPr>
          <p:cNvSpPr txBox="1"/>
          <p:nvPr/>
        </p:nvSpPr>
        <p:spPr>
          <a:xfrm>
            <a:off x="838200" y="1359605"/>
            <a:ext cx="10379222" cy="4247317"/>
          </a:xfrm>
          <a:prstGeom prst="rect">
            <a:avLst/>
          </a:prstGeom>
          <a:noFill/>
        </p:spPr>
        <p:txBody>
          <a:bodyPr wrap="square">
            <a:spAutoFit/>
          </a:bodyPr>
          <a:lstStyle/>
          <a:p>
            <a:r>
              <a:rPr lang="en-IN" dirty="0"/>
              <a:t>Performed SQL queries to gather information about the dataset. </a:t>
            </a:r>
          </a:p>
          <a:p>
            <a:r>
              <a:rPr lang="en-IN" dirty="0"/>
              <a:t>For example of some questions we were asked about the data we needed information about. Which we are using SQL queries to get the answers in the dataset : </a:t>
            </a:r>
          </a:p>
          <a:p>
            <a:r>
              <a:rPr lang="en-IN" dirty="0"/>
              <a:t>• Displaying the names of the unique launch sites in the space mission </a:t>
            </a:r>
          </a:p>
          <a:p>
            <a:r>
              <a:rPr lang="en-IN" dirty="0"/>
              <a:t>• Displaying 5 records where launch sites begin with the string 'KSC’ </a:t>
            </a:r>
          </a:p>
          <a:p>
            <a:r>
              <a:rPr lang="en-IN" dirty="0"/>
              <a:t>• Displaying the total payload mass carried by boosters launched by NASA (CRS) </a:t>
            </a:r>
          </a:p>
          <a:p>
            <a:r>
              <a:rPr lang="en-IN" dirty="0"/>
              <a:t>• Displaying average payload mass carried by booster version F9 v1.1 </a:t>
            </a:r>
          </a:p>
          <a:p>
            <a:r>
              <a:rPr lang="en-IN" dirty="0"/>
              <a:t>• Listing the date where the successful landing outcome in drone ship was achieved. </a:t>
            </a:r>
          </a:p>
          <a:p>
            <a:r>
              <a:rPr lang="en-IN" dirty="0"/>
              <a:t>• Listing the names of the boosters which have success in ground pad and have payload mass greater than 4000 but less than 6000 </a:t>
            </a:r>
          </a:p>
          <a:p>
            <a:r>
              <a:rPr lang="en-IN" dirty="0"/>
              <a:t>• Listing the total number of successful and failure mission outcomes </a:t>
            </a:r>
          </a:p>
          <a:p>
            <a:r>
              <a:rPr lang="en-IN" dirty="0"/>
              <a:t>• Listing the names of the </a:t>
            </a:r>
            <a:r>
              <a:rPr lang="en-IN" dirty="0" err="1"/>
              <a:t>booster_versions</a:t>
            </a:r>
            <a:r>
              <a:rPr lang="en-IN" dirty="0"/>
              <a:t> which have carried the maximum payload mass. </a:t>
            </a:r>
          </a:p>
          <a:p>
            <a:r>
              <a:rPr lang="en-IN" dirty="0"/>
              <a:t>• Listing the records which will display the month names, successful </a:t>
            </a:r>
            <a:r>
              <a:rPr lang="en-IN" dirty="0" err="1"/>
              <a:t>landing_outcomes</a:t>
            </a:r>
            <a:r>
              <a:rPr lang="en-IN" dirty="0"/>
              <a:t> in ground pad ,booster versions, </a:t>
            </a:r>
            <a:r>
              <a:rPr lang="en-IN" dirty="0" err="1"/>
              <a:t>launch_site</a:t>
            </a:r>
            <a:r>
              <a:rPr lang="en-IN" dirty="0"/>
              <a:t> for the months in year 2017 • Ranking the count of successful </a:t>
            </a:r>
            <a:r>
              <a:rPr lang="en-IN" dirty="0" err="1"/>
              <a:t>landing_outcomes</a:t>
            </a:r>
            <a:r>
              <a:rPr lang="en-IN" dirty="0"/>
              <a:t> between the date 2010-06-04 and 2017-03-20 in descending order</a:t>
            </a:r>
          </a:p>
        </p:txBody>
      </p:sp>
      <p:sp>
        <p:nvSpPr>
          <p:cNvPr id="7" name="TextBox 6">
            <a:extLst>
              <a:ext uri="{FF2B5EF4-FFF2-40B4-BE49-F238E27FC236}">
                <a16:creationId xmlns:a16="http://schemas.microsoft.com/office/drawing/2014/main" id="{B0F5A284-56BA-0EB2-E13E-8438A09895AD}"/>
              </a:ext>
            </a:extLst>
          </p:cNvPr>
          <p:cNvSpPr txBox="1"/>
          <p:nvPr/>
        </p:nvSpPr>
        <p:spPr>
          <a:xfrm>
            <a:off x="1005840" y="5756275"/>
            <a:ext cx="8732520" cy="369332"/>
          </a:xfrm>
          <a:prstGeom prst="rect">
            <a:avLst/>
          </a:prstGeom>
          <a:noFill/>
        </p:spPr>
        <p:txBody>
          <a:bodyPr wrap="square" rtlCol="0">
            <a:spAutoFit/>
          </a:bodyPr>
          <a:lstStyle/>
          <a:p>
            <a:r>
              <a:rPr lang="en-IN"/>
              <a:t>https://github.com/saikumarkandlagunta/Readme/blob/main/EDA%20SQL.ipynb</a:t>
            </a:r>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25880"/>
            <a:ext cx="10515600" cy="4993470"/>
          </a:xfrm>
          <a:prstGeom prst="rect">
            <a:avLst/>
          </a:prstGeom>
        </p:spPr>
        <p:txBody>
          <a:bodyPr>
            <a:normAutofit fontScale="92500" lnSpcReduction="20000"/>
          </a:bodyPr>
          <a:lstStyle/>
          <a:p>
            <a:pPr marL="0" indent="0">
              <a:buNone/>
            </a:pPr>
            <a:r>
              <a:rPr lang="en-IN" dirty="0"/>
              <a:t>To visualize the Launch Data into an interactive map. We took the Latitude and Longitude Coordinates at each launch site and added a Circle Marker around each launch site with a label of the name of the launch site. </a:t>
            </a:r>
          </a:p>
          <a:p>
            <a:pPr marL="0" indent="0">
              <a:buNone/>
            </a:pPr>
            <a:r>
              <a:rPr lang="en-IN" dirty="0"/>
              <a:t>We assigned the </a:t>
            </a:r>
            <a:r>
              <a:rPr lang="en-IN" dirty="0" err="1"/>
              <a:t>dataframe</a:t>
            </a:r>
            <a:r>
              <a:rPr lang="en-IN" dirty="0"/>
              <a:t> </a:t>
            </a:r>
            <a:r>
              <a:rPr lang="en-IN" dirty="0" err="1"/>
              <a:t>launch_outcomes</a:t>
            </a:r>
            <a:r>
              <a:rPr lang="en-IN" dirty="0"/>
              <a:t>(failures, successes) to classes 0 and 1 with Green and Red markers on the map in a </a:t>
            </a:r>
            <a:r>
              <a:rPr lang="en-IN" dirty="0" err="1"/>
              <a:t>MarkerCluster</a:t>
            </a:r>
            <a:r>
              <a:rPr lang="en-IN" dirty="0"/>
              <a:t>() </a:t>
            </a:r>
          </a:p>
          <a:p>
            <a:pPr marL="0" indent="0">
              <a:buNone/>
            </a:pPr>
            <a:r>
              <a:rPr lang="en-IN" dirty="0"/>
              <a:t>Using Haversine’s formula we calculated the distance from the Launch Site to various landmarks to find various trends about what is around the Launch Site to measure patterns. Lines are drawn on the map to measure distance to landmarks </a:t>
            </a:r>
          </a:p>
          <a:p>
            <a:pPr marL="0" indent="0">
              <a:buNone/>
            </a:pPr>
            <a:r>
              <a:rPr lang="en-IN" dirty="0"/>
              <a:t>Example of some trends in which the Launch Site is situated in. •Are launch sites in close proximity to railways? No •Are launch sites in close proximity to highways? No •Are launch sites in close proximity to coastline? Yes •Do launch sites keep certain distance away from cities? </a:t>
            </a:r>
            <a:endParaRPr lang="en-US" dirty="0"/>
          </a:p>
          <a:p>
            <a:pPr marL="0" indent="0">
              <a:buNone/>
            </a:pPr>
            <a:r>
              <a:rPr lang="en-US" dirty="0"/>
              <a:t>https://github.com/saikumarkandlagunta/Readme/blob/main/launch_site_locations.ipynb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601586"/>
          </a:xfrm>
          <a:prstGeom prst="rect">
            <a:avLst/>
          </a:prstGeom>
        </p:spPr>
        <p:txBody>
          <a:bodyPr vert="horz" lIns="91440" tIns="45720" rIns="91440" bIns="45720" rtlCol="0" anchor="t">
            <a:normAutofit fontScale="55000" lnSpcReduction="20000"/>
          </a:bodyPr>
          <a:lstStyle/>
          <a:p>
            <a:pPr marL="0" indent="0">
              <a:buNone/>
            </a:pPr>
            <a:r>
              <a:rPr lang="en-IN" dirty="0"/>
              <a:t>Used Python Anywhere to host the website live 24/7 so your can play around with the data and view the data </a:t>
            </a:r>
          </a:p>
          <a:p>
            <a:pPr>
              <a:buFontTx/>
              <a:buChar char="-"/>
            </a:pPr>
            <a:r>
              <a:rPr lang="en-IN" dirty="0"/>
              <a:t>The dashboard is built with Flask and Dash web framework. </a:t>
            </a:r>
          </a:p>
          <a:p>
            <a:pPr marL="0" indent="0">
              <a:buNone/>
            </a:pPr>
            <a:r>
              <a:rPr lang="en-IN" dirty="0"/>
              <a:t>	Graph</a:t>
            </a:r>
          </a:p>
          <a:p>
            <a:pPr marL="0" indent="0">
              <a:buNone/>
            </a:pPr>
            <a:r>
              <a:rPr lang="en-IN" dirty="0"/>
              <a:t>	 - Pie Chart showing the total launches by a certain site/all sites</a:t>
            </a:r>
          </a:p>
          <a:p>
            <a:pPr marL="0" indent="0">
              <a:buNone/>
            </a:pPr>
            <a:r>
              <a:rPr lang="en-IN" dirty="0"/>
              <a:t>	 - display relative proportions of multiple classes of data.</a:t>
            </a:r>
          </a:p>
          <a:p>
            <a:pPr marL="0" indent="0">
              <a:buNone/>
            </a:pPr>
            <a:r>
              <a:rPr lang="en-IN" dirty="0"/>
              <a:t>	 - size of the circle can be made proportional to the total quantity it represents</a:t>
            </a:r>
          </a:p>
          <a:p>
            <a:pPr>
              <a:buFontTx/>
              <a:buChar char="-"/>
            </a:pPr>
            <a:endParaRPr lang="en-IN" dirty="0"/>
          </a:p>
          <a:p>
            <a:pPr marL="0" indent="0">
              <a:buNone/>
            </a:pPr>
            <a:r>
              <a:rPr lang="en-IN" dirty="0"/>
              <a:t>Scatter Graph showing the relationship with Outcome and Payload Mass (Kg) for the different Booster Versions</a:t>
            </a:r>
          </a:p>
          <a:p>
            <a:pPr>
              <a:buFontTx/>
              <a:buChar char="-"/>
            </a:pPr>
            <a:r>
              <a:rPr lang="en-IN" dirty="0"/>
              <a:t>It shows the relationship between two variables.</a:t>
            </a:r>
          </a:p>
          <a:p>
            <a:pPr>
              <a:buFontTx/>
              <a:buChar char="-"/>
            </a:pPr>
            <a:r>
              <a:rPr lang="en-IN" dirty="0"/>
              <a:t>It is the best method to show you a non-linear pattern.</a:t>
            </a:r>
          </a:p>
          <a:p>
            <a:pPr>
              <a:buFontTx/>
              <a:buChar char="-"/>
            </a:pPr>
            <a:r>
              <a:rPr lang="en-IN" dirty="0"/>
              <a:t>The range of data flow, i.e. maximum and minimum value, can be determined. - Observation and reading are straightforward. Graphs</a:t>
            </a:r>
          </a:p>
          <a:p>
            <a:pPr>
              <a:buFontTx/>
              <a:buChar char="-"/>
            </a:pPr>
            <a:r>
              <a:rPr lang="en-IN" dirty="0"/>
              <a:t>Pie Chart showing the total launches by a certain site/all sites</a:t>
            </a:r>
          </a:p>
          <a:p>
            <a:pPr>
              <a:buFontTx/>
              <a:buChar char="-"/>
            </a:pPr>
            <a:r>
              <a:rPr lang="en-IN" dirty="0"/>
              <a:t>display relative proportions of multiple classes of data.</a:t>
            </a:r>
          </a:p>
          <a:p>
            <a:pPr>
              <a:buFontTx/>
              <a:buChar char="-"/>
            </a:pPr>
            <a:r>
              <a:rPr lang="en-IN" dirty="0"/>
              <a:t>size of the circle can be made proportional to the total quantity it represents</a:t>
            </a:r>
          </a:p>
          <a:p>
            <a:pPr marL="0" indent="0">
              <a:buNone/>
            </a:pPr>
            <a:r>
              <a:rPr lang="en-US" dirty="0"/>
              <a:t>https://github.com/saikumarkandlagunta/webdata_dashboard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1530"/>
            <a:ext cx="10687962" cy="4607449"/>
          </a:xfrm>
          <a:prstGeom prst="rect">
            <a:avLst/>
          </a:prstGeom>
        </p:spPr>
        <p:txBody>
          <a:bodyPr numCol="2">
            <a:noAutofit/>
          </a:bodyPr>
          <a:lstStyle/>
          <a:p>
            <a:pPr marL="0" indent="0">
              <a:buNone/>
            </a:pPr>
            <a:r>
              <a:rPr lang="en-IN" sz="1800" dirty="0"/>
              <a:t>BUILDING MODEL </a:t>
            </a:r>
          </a:p>
          <a:p>
            <a:pPr marL="0" indent="0">
              <a:buNone/>
            </a:pPr>
            <a:r>
              <a:rPr lang="en-IN" sz="1800" dirty="0"/>
              <a:t>• Load our dataset into NumPy and Pandas </a:t>
            </a:r>
          </a:p>
          <a:p>
            <a:pPr marL="0" indent="0">
              <a:buNone/>
            </a:pPr>
            <a:r>
              <a:rPr lang="en-IN" sz="1800" dirty="0"/>
              <a:t>• Transform Data </a:t>
            </a:r>
          </a:p>
          <a:p>
            <a:pPr marL="0" indent="0">
              <a:buNone/>
            </a:pPr>
            <a:r>
              <a:rPr lang="en-IN" sz="1800" dirty="0"/>
              <a:t>• Split our data into training and test data sets </a:t>
            </a:r>
          </a:p>
          <a:p>
            <a:pPr marL="0" indent="0">
              <a:buNone/>
            </a:pPr>
            <a:r>
              <a:rPr lang="en-IN" sz="1800" dirty="0"/>
              <a:t>• Check how many test samples we have </a:t>
            </a:r>
          </a:p>
          <a:p>
            <a:pPr marL="0" indent="0">
              <a:buNone/>
            </a:pPr>
            <a:r>
              <a:rPr lang="en-IN" sz="1800" dirty="0"/>
              <a:t>• Decide which type of machine learning algorithms we want to use </a:t>
            </a:r>
          </a:p>
          <a:p>
            <a:pPr marL="0" indent="0">
              <a:buNone/>
            </a:pPr>
            <a:r>
              <a:rPr lang="en-IN" sz="1800" dirty="0"/>
              <a:t>• Set our parameters and algorithms to </a:t>
            </a:r>
            <a:r>
              <a:rPr lang="en-IN" sz="1800" dirty="0" err="1"/>
              <a:t>GridSearchCV</a:t>
            </a:r>
            <a:r>
              <a:rPr lang="en-IN" sz="1800" dirty="0"/>
              <a:t> </a:t>
            </a:r>
          </a:p>
          <a:p>
            <a:pPr marL="0" indent="0">
              <a:buNone/>
            </a:pPr>
            <a:r>
              <a:rPr lang="en-IN" sz="1800" dirty="0"/>
              <a:t>• Fit our datasets into the </a:t>
            </a:r>
            <a:r>
              <a:rPr lang="en-IN" sz="1800" dirty="0" err="1"/>
              <a:t>GridSearchCV</a:t>
            </a:r>
            <a:r>
              <a:rPr lang="en-IN" sz="1800" dirty="0"/>
              <a:t> objects and train our dataset. </a:t>
            </a:r>
          </a:p>
          <a:p>
            <a:pPr marL="0" indent="0">
              <a:buNone/>
            </a:pPr>
            <a:endParaRPr lang="en-IN" sz="1800" dirty="0"/>
          </a:p>
          <a:p>
            <a:pPr marL="0" indent="0">
              <a:buNone/>
            </a:pPr>
            <a:r>
              <a:rPr lang="en-IN" sz="1800" dirty="0"/>
              <a:t>EVALUATING MODEL </a:t>
            </a:r>
          </a:p>
          <a:p>
            <a:pPr marL="0" indent="0">
              <a:buNone/>
            </a:pPr>
            <a:r>
              <a:rPr lang="en-IN" sz="1800" dirty="0"/>
              <a:t>• Check accuracy for each model </a:t>
            </a:r>
          </a:p>
          <a:p>
            <a:pPr marL="0" indent="0">
              <a:buNone/>
            </a:pPr>
            <a:r>
              <a:rPr lang="en-IN" sz="1800" dirty="0"/>
              <a:t>• Get tuned hyperparameters for each type of algorithms </a:t>
            </a:r>
          </a:p>
          <a:p>
            <a:pPr marL="0" indent="0">
              <a:buNone/>
            </a:pPr>
            <a:r>
              <a:rPr lang="en-IN" sz="1800" dirty="0"/>
              <a:t>• Plot Confusion Matrix </a:t>
            </a:r>
          </a:p>
          <a:p>
            <a:pPr marL="0" indent="0">
              <a:buNone/>
            </a:pPr>
            <a:r>
              <a:rPr lang="en-IN" sz="1800" dirty="0"/>
              <a:t>IMPROVING MODEL </a:t>
            </a:r>
          </a:p>
          <a:p>
            <a:pPr marL="0" indent="0">
              <a:buNone/>
            </a:pPr>
            <a:r>
              <a:rPr lang="en-IN" sz="1800" dirty="0"/>
              <a:t>• Feature Engineering </a:t>
            </a:r>
          </a:p>
          <a:p>
            <a:pPr marL="0" indent="0">
              <a:buNone/>
            </a:pPr>
            <a:r>
              <a:rPr lang="en-IN" sz="1800" dirty="0"/>
              <a:t>• Algorithm Tuning </a:t>
            </a:r>
          </a:p>
          <a:p>
            <a:pPr marL="0" indent="0">
              <a:buNone/>
            </a:pPr>
            <a:endParaRPr lang="en-IN" sz="1800" dirty="0"/>
          </a:p>
          <a:p>
            <a:pPr marL="0" indent="0">
              <a:buNone/>
            </a:pPr>
            <a:r>
              <a:rPr lang="en-IN" sz="1800" dirty="0"/>
              <a:t>FINDING THE BEST PERFORMING CLASSIFICATION MODEL </a:t>
            </a:r>
          </a:p>
          <a:p>
            <a:pPr marL="0" indent="0">
              <a:buNone/>
            </a:pPr>
            <a:r>
              <a:rPr lang="en-IN" sz="1800" dirty="0"/>
              <a:t>• The model with the best accuracy score wins the best performing model </a:t>
            </a:r>
          </a:p>
          <a:p>
            <a:pPr marL="0" indent="0">
              <a:buNone/>
            </a:pPr>
            <a:r>
              <a:rPr lang="en-IN" sz="1800" dirty="0"/>
              <a:t>• In the notebook there is a dictionary of algorithms with scores at the bottom of the notebook</a:t>
            </a: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A45AF763-7FD7-BDFD-2097-D24A78E1AC39}"/>
              </a:ext>
            </a:extLst>
          </p:cNvPr>
          <p:cNvSpPr txBox="1"/>
          <p:nvPr/>
        </p:nvSpPr>
        <p:spPr>
          <a:xfrm>
            <a:off x="942371" y="6025573"/>
            <a:ext cx="10008913" cy="369332"/>
          </a:xfrm>
          <a:prstGeom prst="rect">
            <a:avLst/>
          </a:prstGeom>
          <a:noFill/>
        </p:spPr>
        <p:txBody>
          <a:bodyPr wrap="square" rtlCol="0">
            <a:spAutoFit/>
          </a:bodyPr>
          <a:lstStyle/>
          <a:p>
            <a:r>
              <a:rPr lang="en-IN"/>
              <a:t>https://github.com/saikumarkandlagunta/Readme/blob/main/machine-learning-prediction-spacex.ipynb</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966B50E3-908C-6CBE-9084-18FA1C644570}"/>
              </a:ext>
            </a:extLst>
          </p:cNvPr>
          <p:cNvPicPr>
            <a:picLocks noChangeAspect="1"/>
          </p:cNvPicPr>
          <p:nvPr/>
        </p:nvPicPr>
        <p:blipFill>
          <a:blip r:embed="rId3"/>
          <a:stretch>
            <a:fillRect/>
          </a:stretch>
        </p:blipFill>
        <p:spPr>
          <a:xfrm>
            <a:off x="770011" y="1289724"/>
            <a:ext cx="11002928" cy="45338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794116B8-8C28-2C6A-D6D2-A289984DF637}"/>
              </a:ext>
            </a:extLst>
          </p:cNvPr>
          <p:cNvPicPr>
            <a:picLocks noChangeAspect="1"/>
          </p:cNvPicPr>
          <p:nvPr/>
        </p:nvPicPr>
        <p:blipFill>
          <a:blip r:embed="rId3"/>
          <a:stretch>
            <a:fillRect/>
          </a:stretch>
        </p:blipFill>
        <p:spPr>
          <a:xfrm>
            <a:off x="770011" y="1274076"/>
            <a:ext cx="10515600" cy="445945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1346886"/>
          </a:xfrm>
          <a:prstGeom prst="rect">
            <a:avLst/>
          </a:prstGeom>
        </p:spPr>
        <p:txBody>
          <a:bodyPr>
            <a:normAutofit/>
          </a:bodyPr>
          <a:lstStyle/>
          <a:p>
            <a:pPr marL="0" indent="0">
              <a:lnSpc>
                <a:spcPct val="100000"/>
              </a:lnSpc>
              <a:spcBef>
                <a:spcPts val="1400"/>
              </a:spcBef>
              <a:buNone/>
            </a:pPr>
            <a:r>
              <a:rPr lang="en-IN" sz="1600" dirty="0"/>
              <a:t>Orbit GEO,HEO,SSO,ES-L1 has the best Success Rate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FDAE4FA-0A46-2A49-D1BA-E2F4127C5388}"/>
              </a:ext>
            </a:extLst>
          </p:cNvPr>
          <p:cNvPicPr>
            <a:picLocks noChangeAspect="1"/>
          </p:cNvPicPr>
          <p:nvPr/>
        </p:nvPicPr>
        <p:blipFill>
          <a:blip r:embed="rId3"/>
          <a:stretch>
            <a:fillRect/>
          </a:stretch>
        </p:blipFill>
        <p:spPr>
          <a:xfrm>
            <a:off x="5574961" y="1387947"/>
            <a:ext cx="5710650" cy="450575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Flight Number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2142744"/>
          </a:xfrm>
          <a:prstGeom prst="rect">
            <a:avLst/>
          </a:prstGeom>
        </p:spPr>
        <p:txBody>
          <a:bodyPr vert="horz" lIns="91440" tIns="45720" rIns="91440" bIns="45720" rtlCol="0" anchor="t">
            <a:normAutofit/>
          </a:bodyPr>
          <a:lstStyle/>
          <a:p>
            <a:pPr marL="0" indent="0">
              <a:spcBef>
                <a:spcPts val="1400"/>
              </a:spcBef>
              <a:buNone/>
            </a:pPr>
            <a:r>
              <a:rPr lang="en-IN" sz="1800" dirty="0"/>
              <a:t>You should see that in the LEO orbit the Success appears related to the number of flights; on the other hand, there seems to be no relationship between flight number when in GTO orbit.</a:t>
            </a:r>
            <a:endParaRPr lang="en-US" sz="1800" dirty="0"/>
          </a:p>
        </p:txBody>
      </p:sp>
      <p:pic>
        <p:nvPicPr>
          <p:cNvPr id="6" name="Picture 5">
            <a:extLst>
              <a:ext uri="{FF2B5EF4-FFF2-40B4-BE49-F238E27FC236}">
                <a16:creationId xmlns:a16="http://schemas.microsoft.com/office/drawing/2014/main" id="{7AAC9CA4-C47C-B2FD-16D4-2C88A95AC7FD}"/>
              </a:ext>
            </a:extLst>
          </p:cNvPr>
          <p:cNvPicPr>
            <a:picLocks noChangeAspect="1"/>
          </p:cNvPicPr>
          <p:nvPr/>
        </p:nvPicPr>
        <p:blipFill>
          <a:blip r:embed="rId2"/>
          <a:stretch>
            <a:fillRect/>
          </a:stretch>
        </p:blipFill>
        <p:spPr>
          <a:xfrm>
            <a:off x="4654296" y="762438"/>
            <a:ext cx="6903720" cy="533312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1440461"/>
          </a:xfrm>
          <a:prstGeom prst="rect">
            <a:avLst/>
          </a:prstGeom>
        </p:spPr>
        <p:txBody>
          <a:bodyPr vert="horz" lIns="91440" tIns="45720" rIns="91440" bIns="45720" rtlCol="0" anchor="t">
            <a:normAutofit/>
          </a:bodyPr>
          <a:lstStyle/>
          <a:p>
            <a:pPr marL="0" indent="0">
              <a:spcBef>
                <a:spcPts val="1400"/>
              </a:spcBef>
              <a:buNone/>
            </a:pPr>
            <a:r>
              <a:rPr lang="en-IN" sz="1800" dirty="0"/>
              <a:t>You should observe that Heavy payloads have a negative influence on GTO orbits and positive on GTO and Polar LEO (ISS) orbits.</a:t>
            </a:r>
            <a:endParaRPr lang="en-US" sz="1800" dirty="0"/>
          </a:p>
        </p:txBody>
      </p:sp>
      <p:pic>
        <p:nvPicPr>
          <p:cNvPr id="6" name="Picture 5">
            <a:extLst>
              <a:ext uri="{FF2B5EF4-FFF2-40B4-BE49-F238E27FC236}">
                <a16:creationId xmlns:a16="http://schemas.microsoft.com/office/drawing/2014/main" id="{F2BBD314-05F3-2460-5A09-EE1BD152605E}"/>
              </a:ext>
            </a:extLst>
          </p:cNvPr>
          <p:cNvPicPr>
            <a:picLocks noChangeAspect="1"/>
          </p:cNvPicPr>
          <p:nvPr/>
        </p:nvPicPr>
        <p:blipFill>
          <a:blip r:embed="rId2"/>
          <a:stretch>
            <a:fillRect/>
          </a:stretch>
        </p:blipFill>
        <p:spPr>
          <a:xfrm>
            <a:off x="4654296" y="900512"/>
            <a:ext cx="6903720" cy="505697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893064"/>
          </a:xfrm>
          <a:prstGeom prst="rect">
            <a:avLst/>
          </a:prstGeom>
        </p:spPr>
        <p:txBody>
          <a:bodyPr vert="horz" lIns="91440" tIns="45720" rIns="91440" bIns="45720" rtlCol="0" anchor="t">
            <a:normAutofit/>
          </a:bodyPr>
          <a:lstStyle/>
          <a:p>
            <a:pPr marL="0" indent="0">
              <a:spcBef>
                <a:spcPts val="1400"/>
              </a:spcBef>
              <a:buNone/>
            </a:pPr>
            <a:r>
              <a:rPr lang="en-IN" sz="1800" dirty="0"/>
              <a:t>you can observe that the success rate since 2013 kept increasing till 2020 </a:t>
            </a:r>
            <a:endParaRPr lang="en-US" sz="1800" dirty="0"/>
          </a:p>
        </p:txBody>
      </p:sp>
      <p:pic>
        <p:nvPicPr>
          <p:cNvPr id="6" name="Picture 5">
            <a:extLst>
              <a:ext uri="{FF2B5EF4-FFF2-40B4-BE49-F238E27FC236}">
                <a16:creationId xmlns:a16="http://schemas.microsoft.com/office/drawing/2014/main" id="{7AC344A5-8722-B1A9-98CD-52EE06B18944}"/>
              </a:ext>
            </a:extLst>
          </p:cNvPr>
          <p:cNvPicPr>
            <a:picLocks noChangeAspect="1"/>
          </p:cNvPicPr>
          <p:nvPr/>
        </p:nvPicPr>
        <p:blipFill>
          <a:blip r:embed="rId2"/>
          <a:stretch>
            <a:fillRect/>
          </a:stretch>
        </p:blipFill>
        <p:spPr>
          <a:xfrm>
            <a:off x="4654296" y="926401"/>
            <a:ext cx="6903720" cy="500519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560320"/>
            <a:ext cx="10515600" cy="3169920"/>
          </a:xfrm>
          <a:prstGeom prst="rect">
            <a:avLst/>
          </a:prstGeom>
        </p:spPr>
        <p:txBody>
          <a:bodyPr>
            <a:normAutofit fontScale="92500" lnSpcReduction="20000"/>
          </a:bodyPr>
          <a:lstStyle/>
          <a:p>
            <a:pPr marL="0" indent="0">
              <a:lnSpc>
                <a:spcPct val="100000"/>
              </a:lnSpc>
              <a:spcBef>
                <a:spcPts val="1400"/>
              </a:spcBef>
              <a:buNone/>
            </a:pPr>
            <a:r>
              <a:rPr lang="en-IN" sz="1600" b="1" dirty="0"/>
              <a:t>SQL QUERY</a:t>
            </a:r>
          </a:p>
          <a:p>
            <a:pPr marL="0" indent="0">
              <a:lnSpc>
                <a:spcPct val="100000"/>
              </a:lnSpc>
              <a:spcBef>
                <a:spcPts val="1400"/>
              </a:spcBef>
              <a:buNone/>
            </a:pPr>
            <a:r>
              <a:rPr lang="en-IN" sz="1600" dirty="0"/>
              <a:t>select DISTINCT </a:t>
            </a:r>
            <a:r>
              <a:rPr lang="en-IN" sz="1600" dirty="0" err="1"/>
              <a:t>Launch_Site</a:t>
            </a:r>
            <a:r>
              <a:rPr lang="en-IN" sz="1600" dirty="0"/>
              <a:t> from </a:t>
            </a:r>
            <a:r>
              <a:rPr lang="en-IN" sz="1600" dirty="0" err="1"/>
              <a:t>tblSpaceX</a:t>
            </a:r>
            <a:endParaRPr lang="en-IN" sz="1600" dirty="0"/>
          </a:p>
          <a:p>
            <a:pPr marL="0" indent="0">
              <a:lnSpc>
                <a:spcPct val="100000"/>
              </a:lnSpc>
              <a:spcBef>
                <a:spcPts val="1400"/>
              </a:spcBef>
              <a:buNone/>
            </a:pPr>
            <a:endParaRPr lang="en-IN"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IN"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IN"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IN"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IN"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N" sz="1600" b="1" dirty="0"/>
              <a:t>QUERY EXPLAINATION </a:t>
            </a:r>
          </a:p>
          <a:p>
            <a:pPr marL="0" indent="0">
              <a:lnSpc>
                <a:spcPct val="100000"/>
              </a:lnSpc>
              <a:spcBef>
                <a:spcPts val="1400"/>
              </a:spcBef>
              <a:buNone/>
            </a:pPr>
            <a:r>
              <a:rPr lang="en-IN" sz="1600" dirty="0"/>
              <a:t>Using the word DISTINCT in the query means that it will only show Unique values in the </a:t>
            </a:r>
            <a:r>
              <a:rPr lang="en-IN" sz="1600" dirty="0" err="1"/>
              <a:t>Launch_Site</a:t>
            </a:r>
            <a:r>
              <a:rPr lang="en-IN" sz="1600" dirty="0"/>
              <a:t> column from </a:t>
            </a:r>
            <a:r>
              <a:rPr lang="en-IN" sz="1600" dirty="0" err="1"/>
              <a:t>tblSpaceX</a:t>
            </a:r>
            <a:r>
              <a:rPr lang="en-IN" sz="1600" dirty="0"/>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7A5F2D5-E278-1E61-9841-64A6B318EABB}"/>
              </a:ext>
            </a:extLst>
          </p:cNvPr>
          <p:cNvPicPr>
            <a:picLocks noChangeAspect="1"/>
          </p:cNvPicPr>
          <p:nvPr/>
        </p:nvPicPr>
        <p:blipFill>
          <a:blip r:embed="rId3"/>
          <a:stretch>
            <a:fillRect/>
          </a:stretch>
        </p:blipFill>
        <p:spPr>
          <a:xfrm>
            <a:off x="4687940" y="2087593"/>
            <a:ext cx="3791479" cy="205768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908175"/>
          </a:xfrm>
          <a:prstGeom prst="rect">
            <a:avLst/>
          </a:prstGeom>
        </p:spPr>
        <p:txBody>
          <a:bodyPr numCol="2">
            <a:normAutofit/>
          </a:bodyPr>
          <a:lstStyle/>
          <a:p>
            <a:pPr marL="0" indent="0">
              <a:lnSpc>
                <a:spcPct val="100000"/>
              </a:lnSpc>
              <a:spcBef>
                <a:spcPts val="1400"/>
              </a:spcBef>
              <a:buNone/>
            </a:pPr>
            <a:r>
              <a:rPr lang="en-IN" sz="1800" b="1" dirty="0"/>
              <a:t>SQL QUERY</a:t>
            </a:r>
          </a:p>
          <a:p>
            <a:pPr marL="0" indent="0">
              <a:lnSpc>
                <a:spcPct val="100000"/>
              </a:lnSpc>
              <a:spcBef>
                <a:spcPts val="1400"/>
              </a:spcBef>
              <a:buNone/>
            </a:pPr>
            <a:r>
              <a:rPr lang="en-IN" sz="1600" dirty="0"/>
              <a:t>Select TOP 5 * from </a:t>
            </a:r>
            <a:r>
              <a:rPr lang="en-IN" sz="1600" dirty="0" err="1"/>
              <a:t>tblSpaceX</a:t>
            </a:r>
            <a:r>
              <a:rPr lang="en-IN" sz="1600" dirty="0"/>
              <a:t> WHERE </a:t>
            </a:r>
            <a:r>
              <a:rPr lang="en-IN" sz="1600" dirty="0" err="1"/>
              <a:t>Launch_Site</a:t>
            </a:r>
            <a:r>
              <a:rPr lang="en-IN" sz="1600" dirty="0"/>
              <a:t> LIKE 'KSC%’</a:t>
            </a:r>
          </a:p>
          <a:p>
            <a:pPr marL="0" indent="0">
              <a:lnSpc>
                <a:spcPct val="100000"/>
              </a:lnSpc>
              <a:spcBef>
                <a:spcPts val="1400"/>
              </a:spcBef>
              <a:buNone/>
            </a:pPr>
            <a:endParaRPr lang="en-IN" sz="1600" dirty="0"/>
          </a:p>
          <a:p>
            <a:pPr marL="0" indent="0">
              <a:lnSpc>
                <a:spcPct val="100000"/>
              </a:lnSpc>
              <a:spcBef>
                <a:spcPts val="1400"/>
              </a:spcBef>
              <a:buNone/>
            </a:pPr>
            <a:endParaRPr lang="en-IN" sz="1600" dirty="0"/>
          </a:p>
          <a:p>
            <a:pPr marL="0" indent="0">
              <a:lnSpc>
                <a:spcPct val="100000"/>
              </a:lnSpc>
              <a:spcBef>
                <a:spcPts val="1400"/>
              </a:spcBef>
              <a:buNone/>
            </a:pPr>
            <a:r>
              <a:rPr lang="en-IN" sz="1800" b="1" dirty="0"/>
              <a:t>QUERY EXPLAINATION </a:t>
            </a:r>
          </a:p>
          <a:p>
            <a:pPr marL="0" indent="0">
              <a:lnSpc>
                <a:spcPct val="100000"/>
              </a:lnSpc>
              <a:spcBef>
                <a:spcPts val="1400"/>
              </a:spcBef>
              <a:buNone/>
            </a:pPr>
            <a:r>
              <a:rPr lang="en-IN" sz="1600" dirty="0"/>
              <a:t>Using the word TOP 5 in the query means that it will only show 5 records from </a:t>
            </a:r>
            <a:r>
              <a:rPr lang="en-IN" sz="1600" dirty="0" err="1"/>
              <a:t>tblSpaceX</a:t>
            </a:r>
            <a:r>
              <a:rPr lang="en-IN" sz="1600" dirty="0"/>
              <a:t> and LIKE keyword has a wild card with the words ‘KSC%’ the percentage in the end suggests that the </a:t>
            </a:r>
            <a:r>
              <a:rPr lang="en-IN" sz="1600" dirty="0" err="1"/>
              <a:t>Launch_Site</a:t>
            </a:r>
            <a:r>
              <a:rPr lang="en-IN" sz="1600" dirty="0"/>
              <a:t> name must start with KSC</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D1E72C7-F7F6-442E-E161-7FA8B46490D8}"/>
              </a:ext>
            </a:extLst>
          </p:cNvPr>
          <p:cNvPicPr>
            <a:picLocks noChangeAspect="1"/>
          </p:cNvPicPr>
          <p:nvPr/>
        </p:nvPicPr>
        <p:blipFill>
          <a:blip r:embed="rId3"/>
          <a:stretch>
            <a:fillRect/>
          </a:stretch>
        </p:blipFill>
        <p:spPr>
          <a:xfrm>
            <a:off x="770010" y="3550920"/>
            <a:ext cx="10515600" cy="247465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IN" sz="1600" dirty="0"/>
              <a:t>elect SUM(PAYLOAD_MASS_KG_) </a:t>
            </a:r>
            <a:r>
              <a:rPr lang="en-IN" sz="1600" dirty="0" err="1"/>
              <a:t>TotalPayloadMass</a:t>
            </a:r>
            <a:r>
              <a:rPr lang="en-IN" sz="1600" dirty="0"/>
              <a:t> from </a:t>
            </a:r>
            <a:r>
              <a:rPr lang="en-IN" sz="1600" dirty="0" err="1"/>
              <a:t>tblSpaceX</a:t>
            </a:r>
            <a:r>
              <a:rPr lang="en-IN" sz="1600" dirty="0"/>
              <a:t> </a:t>
            </a:r>
          </a:p>
          <a:p>
            <a:pPr marL="0" indent="0">
              <a:lnSpc>
                <a:spcPct val="100000"/>
              </a:lnSpc>
              <a:spcBef>
                <a:spcPts val="1400"/>
              </a:spcBef>
              <a:buNone/>
            </a:pPr>
            <a:r>
              <a:rPr lang="en-IN" sz="1600" dirty="0"/>
              <a:t>where Customer = 'NASA (CRS)'",'</a:t>
            </a:r>
            <a:r>
              <a:rPr lang="en-IN" sz="1600" dirty="0" err="1"/>
              <a:t>TotalPayloadMass</a:t>
            </a:r>
            <a:r>
              <a:rPr lang="en-IN" sz="1600" dirty="0"/>
              <a:t> </a:t>
            </a:r>
          </a:p>
          <a:p>
            <a:pPr marL="0" indent="0">
              <a:lnSpc>
                <a:spcPct val="100000"/>
              </a:lnSpc>
              <a:spcBef>
                <a:spcPts val="1400"/>
              </a:spcBef>
              <a:buNone/>
            </a:pPr>
            <a:endParaRPr lang="en-IN"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IN"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N" sz="1600" dirty="0">
                <a:solidFill>
                  <a:schemeClr val="accent3">
                    <a:lumMod val="25000"/>
                  </a:schemeClr>
                </a:solidFill>
                <a:latin typeface="Abadi" panose="020B0604020104020204" pitchFamily="34" charset="0"/>
              </a:rPr>
              <a:t>			</a:t>
            </a:r>
            <a:r>
              <a:rPr lang="en-IN" sz="1800" b="1" dirty="0"/>
              <a:t>QUERY EXPLAINATION </a:t>
            </a:r>
          </a:p>
          <a:p>
            <a:pPr marL="0" indent="0">
              <a:lnSpc>
                <a:spcPct val="100000"/>
              </a:lnSpc>
              <a:spcBef>
                <a:spcPts val="1400"/>
              </a:spcBef>
              <a:buNone/>
            </a:pPr>
            <a:r>
              <a:rPr lang="en-IN" sz="1100" dirty="0"/>
              <a:t>			</a:t>
            </a:r>
            <a:r>
              <a:rPr lang="en-IN" sz="1400" dirty="0"/>
              <a:t>Using the function SUM summates the total in the column PAYLOAD_MASS_KG_ </a:t>
            </a:r>
          </a:p>
          <a:p>
            <a:pPr marL="0" indent="0">
              <a:lnSpc>
                <a:spcPct val="100000"/>
              </a:lnSpc>
              <a:spcBef>
                <a:spcPts val="1400"/>
              </a:spcBef>
              <a:buNone/>
            </a:pPr>
            <a:r>
              <a:rPr lang="en-IN" sz="1400" dirty="0"/>
              <a:t>`			The WHERE clause filters the dataset to only perform calculations on Customer NASA 					(CRS)</a:t>
            </a:r>
            <a:endParaRPr lang="en-IN" sz="1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N" sz="1400" dirty="0">
                <a:solidFill>
                  <a:schemeClr val="accent3">
                    <a:lumMod val="25000"/>
                  </a:schemeClr>
                </a:solidFill>
                <a:latin typeface="Abadi" panose="020B0604020104020204" pitchFamily="34" charset="0"/>
              </a:rPr>
              <a:t>					</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81F53FC-747E-1FD5-90CD-C6EE25E7DC55}"/>
              </a:ext>
            </a:extLst>
          </p:cNvPr>
          <p:cNvPicPr>
            <a:picLocks noChangeAspect="1"/>
          </p:cNvPicPr>
          <p:nvPr/>
        </p:nvPicPr>
        <p:blipFill>
          <a:blip r:embed="rId3"/>
          <a:stretch>
            <a:fillRect/>
          </a:stretch>
        </p:blipFill>
        <p:spPr>
          <a:xfrm>
            <a:off x="1058876" y="3429000"/>
            <a:ext cx="2172003" cy="15908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IN" sz="1800" dirty="0"/>
              <a:t>select AVG(PAYLOAD_MASS_KG_) </a:t>
            </a:r>
            <a:r>
              <a:rPr lang="en-IN" sz="1800" dirty="0" err="1"/>
              <a:t>AveragePayloadMass</a:t>
            </a:r>
            <a:r>
              <a:rPr lang="en-IN" sz="1800" dirty="0"/>
              <a:t> from </a:t>
            </a:r>
            <a:r>
              <a:rPr lang="en-IN" sz="1800" dirty="0" err="1"/>
              <a:t>tblSpaceX</a:t>
            </a:r>
            <a:endParaRPr lang="en-IN" sz="1800" dirty="0"/>
          </a:p>
          <a:p>
            <a:pPr marL="0" indent="0">
              <a:lnSpc>
                <a:spcPct val="100000"/>
              </a:lnSpc>
              <a:spcBef>
                <a:spcPts val="1400"/>
              </a:spcBef>
              <a:buNone/>
            </a:pPr>
            <a:r>
              <a:rPr lang="en-IN" sz="1800" dirty="0"/>
              <a:t>where </a:t>
            </a:r>
            <a:r>
              <a:rPr lang="en-IN" sz="1800" dirty="0" err="1"/>
              <a:t>Booster_Version</a:t>
            </a:r>
            <a:r>
              <a:rPr lang="en-IN" sz="1800" dirty="0"/>
              <a:t> = 'F9 v1.1' </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13EF77C-1832-E7CD-B71C-CC700B652746}"/>
              </a:ext>
            </a:extLst>
          </p:cNvPr>
          <p:cNvPicPr>
            <a:picLocks noChangeAspect="1"/>
          </p:cNvPicPr>
          <p:nvPr/>
        </p:nvPicPr>
        <p:blipFill>
          <a:blip r:embed="rId3"/>
          <a:stretch>
            <a:fillRect/>
          </a:stretch>
        </p:blipFill>
        <p:spPr>
          <a:xfrm>
            <a:off x="1231397" y="3429000"/>
            <a:ext cx="2657846" cy="1981477"/>
          </a:xfrm>
          <a:prstGeom prst="rect">
            <a:avLst/>
          </a:prstGeom>
        </p:spPr>
      </p:pic>
      <p:sp>
        <p:nvSpPr>
          <p:cNvPr id="8" name="TextBox 7">
            <a:extLst>
              <a:ext uri="{FF2B5EF4-FFF2-40B4-BE49-F238E27FC236}">
                <a16:creationId xmlns:a16="http://schemas.microsoft.com/office/drawing/2014/main" id="{ABE9ACF1-5AF5-D1FB-FA37-C834DBE6CAD0}"/>
              </a:ext>
            </a:extLst>
          </p:cNvPr>
          <p:cNvSpPr txBox="1"/>
          <p:nvPr/>
        </p:nvSpPr>
        <p:spPr>
          <a:xfrm>
            <a:off x="4156481" y="3401129"/>
            <a:ext cx="6091880" cy="1754326"/>
          </a:xfrm>
          <a:prstGeom prst="rect">
            <a:avLst/>
          </a:prstGeom>
          <a:noFill/>
        </p:spPr>
        <p:txBody>
          <a:bodyPr wrap="square">
            <a:spAutoFit/>
          </a:bodyPr>
          <a:lstStyle/>
          <a:p>
            <a:r>
              <a:rPr lang="en-IN" b="1" dirty="0"/>
              <a:t>QUERY EXPLAINATION </a:t>
            </a:r>
          </a:p>
          <a:p>
            <a:r>
              <a:rPr lang="en-IN" dirty="0"/>
              <a:t>Using the function AVG works out the average in the column PAYLOAD_MASS_KG_ </a:t>
            </a:r>
          </a:p>
          <a:p>
            <a:endParaRPr lang="en-IN" dirty="0"/>
          </a:p>
          <a:p>
            <a:r>
              <a:rPr lang="en-IN" dirty="0"/>
              <a:t>The WHERE clause filters the dataset to only perform calculations on </a:t>
            </a:r>
            <a:r>
              <a:rPr lang="en-IN" dirty="0" err="1"/>
              <a:t>Booster_version</a:t>
            </a:r>
            <a:r>
              <a:rPr lang="en-IN" dirty="0"/>
              <a:t> F9 v1.1 </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33510" cy="4199948"/>
          </a:xfrm>
          <a:prstGeom prst="rect">
            <a:avLst/>
          </a:prstGeom>
        </p:spPr>
        <p:txBody>
          <a:bodyPr lIns="91440" tIns="45720" rIns="91440" bIns="45720" anchor="t">
            <a:normAutofit/>
          </a:bodyPr>
          <a:lstStyle/>
          <a:p>
            <a:pPr marL="0" indent="0">
              <a:lnSpc>
                <a:spcPct val="100000"/>
              </a:lnSpc>
              <a:spcBef>
                <a:spcPts val="1400"/>
              </a:spcBef>
              <a:buNone/>
            </a:pPr>
            <a:r>
              <a:rPr lang="en-IN" sz="1800" b="1" dirty="0"/>
              <a:t>SQL QUERY</a:t>
            </a:r>
          </a:p>
          <a:p>
            <a:pPr marL="0" indent="0">
              <a:lnSpc>
                <a:spcPct val="100000"/>
              </a:lnSpc>
              <a:spcBef>
                <a:spcPts val="1400"/>
              </a:spcBef>
              <a:buNone/>
            </a:pPr>
            <a:r>
              <a:rPr lang="en-IN" sz="1600" dirty="0"/>
              <a:t>select MIN(Date) SLO from </a:t>
            </a:r>
            <a:r>
              <a:rPr lang="en-IN" sz="1600" dirty="0" err="1"/>
              <a:t>tblSpaceX</a:t>
            </a:r>
            <a:r>
              <a:rPr lang="en-IN" sz="1600" dirty="0"/>
              <a:t> where </a:t>
            </a:r>
            <a:r>
              <a:rPr lang="en-IN" sz="1600" dirty="0" err="1"/>
              <a:t>Landing_Outcome</a:t>
            </a:r>
            <a:r>
              <a:rPr lang="en-IN" sz="1600" dirty="0"/>
              <a:t> = ”Success (drone ship)”</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292A386-E1BF-81CD-BED2-FB8E796E07DB}"/>
              </a:ext>
            </a:extLst>
          </p:cNvPr>
          <p:cNvPicPr>
            <a:picLocks noChangeAspect="1"/>
          </p:cNvPicPr>
          <p:nvPr/>
        </p:nvPicPr>
        <p:blipFill>
          <a:blip r:embed="rId3"/>
          <a:stretch>
            <a:fillRect/>
          </a:stretch>
        </p:blipFill>
        <p:spPr>
          <a:xfrm>
            <a:off x="1101798" y="3413760"/>
            <a:ext cx="3496163" cy="1676634"/>
          </a:xfrm>
          <a:prstGeom prst="rect">
            <a:avLst/>
          </a:prstGeom>
        </p:spPr>
      </p:pic>
      <p:sp>
        <p:nvSpPr>
          <p:cNvPr id="7" name="TextBox 6">
            <a:extLst>
              <a:ext uri="{FF2B5EF4-FFF2-40B4-BE49-F238E27FC236}">
                <a16:creationId xmlns:a16="http://schemas.microsoft.com/office/drawing/2014/main" id="{DC257F7E-18FA-5473-00CF-F43FBA2CE870}"/>
              </a:ext>
            </a:extLst>
          </p:cNvPr>
          <p:cNvSpPr txBox="1"/>
          <p:nvPr/>
        </p:nvSpPr>
        <p:spPr>
          <a:xfrm>
            <a:off x="4929748" y="3386442"/>
            <a:ext cx="5650303" cy="1477328"/>
          </a:xfrm>
          <a:prstGeom prst="rect">
            <a:avLst/>
          </a:prstGeom>
          <a:noFill/>
        </p:spPr>
        <p:txBody>
          <a:bodyPr wrap="square" rtlCol="0">
            <a:spAutoFit/>
          </a:bodyPr>
          <a:lstStyle/>
          <a:p>
            <a:r>
              <a:rPr lang="en-IN" b="1" dirty="0"/>
              <a:t>QUERY EXPLAINATION </a:t>
            </a:r>
          </a:p>
          <a:p>
            <a:r>
              <a:rPr lang="en-IN" dirty="0"/>
              <a:t>Using the function MIN works out the minimum date in the column Date </a:t>
            </a:r>
          </a:p>
          <a:p>
            <a:r>
              <a:rPr lang="en-IN" dirty="0"/>
              <a:t>The WHERE clause filters the dataset to only perform calculations on </a:t>
            </a:r>
            <a:r>
              <a:rPr lang="en-IN" dirty="0" err="1"/>
              <a:t>Landing_Outcome</a:t>
            </a:r>
            <a:r>
              <a:rPr lang="en-IN" dirty="0"/>
              <a:t> Success (drone ship) </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73A9BE42-4A55-6D87-5395-2B9956804F01}"/>
              </a:ext>
            </a:extLst>
          </p:cNvPr>
          <p:cNvPicPr>
            <a:picLocks noGrp="1" noChangeAspect="1"/>
          </p:cNvPicPr>
          <p:nvPr>
            <p:ph idx="4294967295"/>
          </p:nvPr>
        </p:nvPicPr>
        <p:blipFill>
          <a:blip r:embed="rId3"/>
          <a:stretch>
            <a:fillRect/>
          </a:stretch>
        </p:blipFill>
        <p:spPr>
          <a:xfrm>
            <a:off x="770010" y="3608173"/>
            <a:ext cx="5790789" cy="2568790"/>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7" name="TextBox 6">
            <a:extLst>
              <a:ext uri="{FF2B5EF4-FFF2-40B4-BE49-F238E27FC236}">
                <a16:creationId xmlns:a16="http://schemas.microsoft.com/office/drawing/2014/main" id="{4919162C-4841-3CA5-D5F2-EC15B02574CD}"/>
              </a:ext>
            </a:extLst>
          </p:cNvPr>
          <p:cNvSpPr txBox="1"/>
          <p:nvPr/>
        </p:nvSpPr>
        <p:spPr>
          <a:xfrm>
            <a:off x="805661" y="1667930"/>
            <a:ext cx="5790788" cy="1200329"/>
          </a:xfrm>
          <a:prstGeom prst="rect">
            <a:avLst/>
          </a:prstGeom>
          <a:noFill/>
        </p:spPr>
        <p:txBody>
          <a:bodyPr wrap="square">
            <a:spAutoFit/>
          </a:bodyPr>
          <a:lstStyle/>
          <a:p>
            <a:r>
              <a:rPr lang="en-IN"/>
              <a:t>select Booster_Version from tblSpaceX where Landing_Outcome = 'Success (ground pad)’ AND Payload_MASS_KG_ &gt; 4000 AND Payload_MASS_KG_ &lt; 6000</a:t>
            </a:r>
            <a:endParaRPr lang="en-IN" dirty="0"/>
          </a:p>
        </p:txBody>
      </p:sp>
      <p:sp>
        <p:nvSpPr>
          <p:cNvPr id="10" name="TextBox 9">
            <a:extLst>
              <a:ext uri="{FF2B5EF4-FFF2-40B4-BE49-F238E27FC236}">
                <a16:creationId xmlns:a16="http://schemas.microsoft.com/office/drawing/2014/main" id="{C27688E4-AE8F-B2A3-1987-BD485828E192}"/>
              </a:ext>
            </a:extLst>
          </p:cNvPr>
          <p:cNvSpPr txBox="1"/>
          <p:nvPr/>
        </p:nvSpPr>
        <p:spPr>
          <a:xfrm>
            <a:off x="6672649" y="2492408"/>
            <a:ext cx="5123111" cy="2031325"/>
          </a:xfrm>
          <a:prstGeom prst="rect">
            <a:avLst/>
          </a:prstGeom>
          <a:noFill/>
        </p:spPr>
        <p:txBody>
          <a:bodyPr wrap="square">
            <a:spAutoFit/>
          </a:bodyPr>
          <a:lstStyle/>
          <a:p>
            <a:r>
              <a:rPr lang="en-IN" b="1" dirty="0"/>
              <a:t>QUERY EXPLAINATION </a:t>
            </a:r>
          </a:p>
          <a:p>
            <a:r>
              <a:rPr lang="en-IN" dirty="0"/>
              <a:t>Selecting only </a:t>
            </a:r>
            <a:r>
              <a:rPr lang="en-IN" dirty="0" err="1"/>
              <a:t>Booster_Version</a:t>
            </a:r>
            <a:r>
              <a:rPr lang="en-IN" dirty="0"/>
              <a:t> The WHERE clause filters the dataset to </a:t>
            </a:r>
            <a:r>
              <a:rPr lang="en-IN" dirty="0" err="1"/>
              <a:t>Landing_Outcome</a:t>
            </a:r>
            <a:r>
              <a:rPr lang="en-IN" dirty="0"/>
              <a:t> = Success (drone ship) </a:t>
            </a:r>
          </a:p>
          <a:p>
            <a:r>
              <a:rPr lang="en-IN" dirty="0"/>
              <a:t>The AND clause specifies additional filter conditions </a:t>
            </a:r>
            <a:r>
              <a:rPr lang="en-IN" dirty="0" err="1"/>
              <a:t>Payload_MASS_KG</a:t>
            </a:r>
            <a:r>
              <a:rPr lang="en-IN" dirty="0"/>
              <a:t>_ &gt; 4000 AND </a:t>
            </a:r>
            <a:r>
              <a:rPr lang="en-IN" dirty="0" err="1"/>
              <a:t>Payload_MASS_KG</a:t>
            </a:r>
            <a:r>
              <a:rPr lang="en-IN" dirty="0"/>
              <a:t>_ &lt; 6000 </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25880"/>
            <a:ext cx="10326708" cy="4699693"/>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buNone/>
            </a:pPr>
            <a:r>
              <a:rPr lang="en-IN" sz="2400" dirty="0"/>
              <a:t> - Data collection</a:t>
            </a:r>
          </a:p>
          <a:p>
            <a:pPr marL="0" indent="0">
              <a:buNone/>
            </a:pPr>
            <a:r>
              <a:rPr lang="en-IN" sz="2400" dirty="0"/>
              <a:t> - Data wrangling</a:t>
            </a:r>
          </a:p>
          <a:p>
            <a:pPr marL="0" indent="0">
              <a:buNone/>
            </a:pPr>
            <a:r>
              <a:rPr lang="en-IN" sz="2400" dirty="0"/>
              <a:t> - EDA with data visualization</a:t>
            </a:r>
          </a:p>
          <a:p>
            <a:pPr marL="0" indent="0">
              <a:buNone/>
            </a:pPr>
            <a:r>
              <a:rPr lang="en-IN" sz="2400" dirty="0"/>
              <a:t> - EDA with SQL</a:t>
            </a:r>
          </a:p>
          <a:p>
            <a:pPr marL="0" indent="0">
              <a:buNone/>
            </a:pPr>
            <a:r>
              <a:rPr lang="en-IN" sz="2400" dirty="0"/>
              <a:t> - Building an interactive map with Folium</a:t>
            </a:r>
          </a:p>
          <a:p>
            <a:pPr marL="0" indent="0">
              <a:buNone/>
            </a:pPr>
            <a:r>
              <a:rPr lang="en-IN" sz="2400" dirty="0"/>
              <a:t> - Building a Dashboard with </a:t>
            </a:r>
            <a:r>
              <a:rPr lang="en-IN" sz="2400" dirty="0" err="1"/>
              <a:t>Plotly</a:t>
            </a:r>
            <a:r>
              <a:rPr lang="en-IN" sz="2400" dirty="0"/>
              <a:t> Dash</a:t>
            </a:r>
          </a:p>
          <a:p>
            <a:pPr marL="0" indent="0">
              <a:buNone/>
            </a:pPr>
            <a:r>
              <a:rPr lang="en-IN" sz="2400" dirty="0"/>
              <a:t> - Predictive analysis (Classification)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buNone/>
            </a:pPr>
            <a:r>
              <a:rPr lang="en-IN" sz="2400" dirty="0"/>
              <a:t>-   Exploratory data analysis results</a:t>
            </a:r>
          </a:p>
          <a:p>
            <a:pPr marL="0" indent="0">
              <a:buNone/>
            </a:pPr>
            <a:r>
              <a:rPr lang="en-IN" sz="2400" dirty="0"/>
              <a:t> - Interactive analytics demo in screenshots</a:t>
            </a:r>
          </a:p>
          <a:p>
            <a:pPr marL="0" indent="0">
              <a:buNone/>
            </a:pPr>
            <a:r>
              <a:rPr lang="en-IN" sz="2400" dirty="0"/>
              <a:t> - Predictive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8" name="Content Placeholder 7">
            <a:extLst>
              <a:ext uri="{FF2B5EF4-FFF2-40B4-BE49-F238E27FC236}">
                <a16:creationId xmlns:a16="http://schemas.microsoft.com/office/drawing/2014/main" id="{43A21B06-BDC2-ED8F-F1E6-FE4007BF4B23}"/>
              </a:ext>
            </a:extLst>
          </p:cNvPr>
          <p:cNvPicPr>
            <a:picLocks noGrp="1" noChangeAspect="1"/>
          </p:cNvPicPr>
          <p:nvPr>
            <p:ph idx="4294967295"/>
          </p:nvPr>
        </p:nvPicPr>
        <p:blipFill>
          <a:blip r:embed="rId3"/>
          <a:stretch>
            <a:fillRect/>
          </a:stretch>
        </p:blipFill>
        <p:spPr>
          <a:xfrm>
            <a:off x="770012" y="3904735"/>
            <a:ext cx="5539348" cy="2272228"/>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1EF7EBB8-A20B-4D0A-2FE7-B07CB7F66914}"/>
              </a:ext>
            </a:extLst>
          </p:cNvPr>
          <p:cNvSpPr txBox="1"/>
          <p:nvPr/>
        </p:nvSpPr>
        <p:spPr>
          <a:xfrm>
            <a:off x="770011" y="1802310"/>
            <a:ext cx="6096000" cy="1754326"/>
          </a:xfrm>
          <a:prstGeom prst="rect">
            <a:avLst/>
          </a:prstGeom>
          <a:noFill/>
        </p:spPr>
        <p:txBody>
          <a:bodyPr wrap="square">
            <a:spAutoFit/>
          </a:bodyPr>
          <a:lstStyle/>
          <a:p>
            <a:r>
              <a:rPr lang="en-IN" dirty="0"/>
              <a:t>SELECT(SELECT Count(</a:t>
            </a:r>
            <a:r>
              <a:rPr lang="en-IN" dirty="0" err="1"/>
              <a:t>Mission_Outcome</a:t>
            </a:r>
            <a:r>
              <a:rPr lang="en-IN" dirty="0"/>
              <a:t>) from </a:t>
            </a:r>
            <a:r>
              <a:rPr lang="en-IN" dirty="0" err="1"/>
              <a:t>tblSpaceX</a:t>
            </a:r>
            <a:r>
              <a:rPr lang="en-IN" dirty="0"/>
              <a:t> where </a:t>
            </a:r>
            <a:r>
              <a:rPr lang="en-IN" dirty="0" err="1"/>
              <a:t>Mission_Outcome</a:t>
            </a:r>
            <a:r>
              <a:rPr lang="en-IN" dirty="0"/>
              <a:t> LIKE '%Success%’) as </a:t>
            </a:r>
            <a:r>
              <a:rPr lang="en-IN" dirty="0" err="1"/>
              <a:t>Successful_Mission_Outcomes</a:t>
            </a:r>
            <a:r>
              <a:rPr lang="en-IN" dirty="0"/>
              <a:t>, (SELECT Count(</a:t>
            </a:r>
            <a:r>
              <a:rPr lang="en-IN" dirty="0" err="1"/>
              <a:t>Mission_Outcome</a:t>
            </a:r>
            <a:r>
              <a:rPr lang="en-IN" dirty="0"/>
              <a:t>) from </a:t>
            </a:r>
            <a:r>
              <a:rPr lang="en-IN" dirty="0" err="1"/>
              <a:t>tblSpaceX</a:t>
            </a:r>
            <a:r>
              <a:rPr lang="en-IN" dirty="0"/>
              <a:t> where </a:t>
            </a:r>
            <a:r>
              <a:rPr lang="en-IN" dirty="0" err="1"/>
              <a:t>Mission_Outcome</a:t>
            </a:r>
            <a:r>
              <a:rPr lang="en-IN" dirty="0"/>
              <a:t> LIKE '%Failure%’) as </a:t>
            </a:r>
            <a:r>
              <a:rPr lang="en-IN" dirty="0" err="1"/>
              <a:t>Failure_Mission_Coutcomes</a:t>
            </a:r>
            <a:endParaRPr lang="en-IN" dirty="0"/>
          </a:p>
        </p:txBody>
      </p:sp>
      <p:sp>
        <p:nvSpPr>
          <p:cNvPr id="10" name="TextBox 9">
            <a:extLst>
              <a:ext uri="{FF2B5EF4-FFF2-40B4-BE49-F238E27FC236}">
                <a16:creationId xmlns:a16="http://schemas.microsoft.com/office/drawing/2014/main" id="{D9A68627-B873-B1B6-A76D-E0B7DD26E201}"/>
              </a:ext>
            </a:extLst>
          </p:cNvPr>
          <p:cNvSpPr txBox="1"/>
          <p:nvPr/>
        </p:nvSpPr>
        <p:spPr>
          <a:xfrm>
            <a:off x="6444461" y="2817972"/>
            <a:ext cx="5351299" cy="2308324"/>
          </a:xfrm>
          <a:prstGeom prst="rect">
            <a:avLst/>
          </a:prstGeom>
          <a:noFill/>
        </p:spPr>
        <p:txBody>
          <a:bodyPr wrap="square">
            <a:spAutoFit/>
          </a:bodyPr>
          <a:lstStyle/>
          <a:p>
            <a:r>
              <a:rPr lang="en-IN" b="1" dirty="0"/>
              <a:t>QUERY EXPLAINATION </a:t>
            </a:r>
          </a:p>
          <a:p>
            <a:r>
              <a:rPr lang="en-IN" dirty="0"/>
              <a:t>a much harder query I must say, we used subqueries here to produce the results. The LIKE ‘%foo%’ wildcard shows that in the record the foo phrase is in any part of the string in the records for example. </a:t>
            </a:r>
          </a:p>
          <a:p>
            <a:r>
              <a:rPr lang="en-IN" dirty="0"/>
              <a:t>PHRASE “(Drone Ship was a Success)” LIKE ‘%Success%’ Word ‘Success’ is in the phrase the filter will include it in the dataset</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96E0D04-05BB-0FFE-EFC3-95E58276B76A}"/>
              </a:ext>
            </a:extLst>
          </p:cNvPr>
          <p:cNvPicPr>
            <a:picLocks noChangeAspect="1"/>
          </p:cNvPicPr>
          <p:nvPr/>
        </p:nvPicPr>
        <p:blipFill>
          <a:blip r:embed="rId3"/>
          <a:stretch>
            <a:fillRect/>
          </a:stretch>
        </p:blipFill>
        <p:spPr>
          <a:xfrm>
            <a:off x="7885598" y="1288469"/>
            <a:ext cx="3572374" cy="4351337"/>
          </a:xfrm>
          <a:prstGeom prst="rect">
            <a:avLst/>
          </a:prstGeom>
        </p:spPr>
      </p:pic>
      <p:sp>
        <p:nvSpPr>
          <p:cNvPr id="8" name="TextBox 7">
            <a:extLst>
              <a:ext uri="{FF2B5EF4-FFF2-40B4-BE49-F238E27FC236}">
                <a16:creationId xmlns:a16="http://schemas.microsoft.com/office/drawing/2014/main" id="{B5425A26-554B-339D-2780-5D23D0C52C8D}"/>
              </a:ext>
            </a:extLst>
          </p:cNvPr>
          <p:cNvSpPr txBox="1"/>
          <p:nvPr/>
        </p:nvSpPr>
        <p:spPr>
          <a:xfrm>
            <a:off x="1260463" y="2050183"/>
            <a:ext cx="6091880" cy="923330"/>
          </a:xfrm>
          <a:prstGeom prst="rect">
            <a:avLst/>
          </a:prstGeom>
          <a:noFill/>
        </p:spPr>
        <p:txBody>
          <a:bodyPr wrap="square">
            <a:spAutoFit/>
          </a:bodyPr>
          <a:lstStyle/>
          <a:p>
            <a:r>
              <a:rPr lang="en-IN" dirty="0"/>
              <a:t>SELECT DISTINCT </a:t>
            </a:r>
            <a:r>
              <a:rPr lang="en-IN" dirty="0" err="1"/>
              <a:t>Booster_Version</a:t>
            </a:r>
            <a:r>
              <a:rPr lang="en-IN" dirty="0"/>
              <a:t>, MAX(PAYLOAD_MASS _KG_) AS [Maximum Payload Mass] FROM </a:t>
            </a:r>
            <a:r>
              <a:rPr lang="en-IN" dirty="0" err="1"/>
              <a:t>tblSpaceX</a:t>
            </a:r>
            <a:r>
              <a:rPr lang="en-IN" dirty="0"/>
              <a:t> GROUP BY </a:t>
            </a:r>
            <a:r>
              <a:rPr lang="en-IN" dirty="0" err="1"/>
              <a:t>Booster_Version</a:t>
            </a:r>
            <a:r>
              <a:rPr lang="en-IN" dirty="0"/>
              <a:t> ORDER BY [Maximum Payload Mass] DESC </a:t>
            </a:r>
          </a:p>
        </p:txBody>
      </p:sp>
      <p:sp>
        <p:nvSpPr>
          <p:cNvPr id="10" name="TextBox 9">
            <a:extLst>
              <a:ext uri="{FF2B5EF4-FFF2-40B4-BE49-F238E27FC236}">
                <a16:creationId xmlns:a16="http://schemas.microsoft.com/office/drawing/2014/main" id="{D61BE8B9-7268-B115-AACA-6E356CFBF11E}"/>
              </a:ext>
            </a:extLst>
          </p:cNvPr>
          <p:cNvSpPr txBox="1"/>
          <p:nvPr/>
        </p:nvSpPr>
        <p:spPr>
          <a:xfrm>
            <a:off x="1256343" y="3390424"/>
            <a:ext cx="6096000" cy="2031325"/>
          </a:xfrm>
          <a:prstGeom prst="rect">
            <a:avLst/>
          </a:prstGeom>
          <a:noFill/>
        </p:spPr>
        <p:txBody>
          <a:bodyPr wrap="square">
            <a:spAutoFit/>
          </a:bodyPr>
          <a:lstStyle/>
          <a:p>
            <a:r>
              <a:rPr lang="en-IN" dirty="0"/>
              <a:t>QUERY EXPLAINATION </a:t>
            </a:r>
          </a:p>
          <a:p>
            <a:endParaRPr lang="en-IN" dirty="0"/>
          </a:p>
          <a:p>
            <a:r>
              <a:rPr lang="en-IN" dirty="0"/>
              <a:t>Using the word DISTINCT in the query means that it will only show Unique values in the </a:t>
            </a:r>
            <a:r>
              <a:rPr lang="en-IN" dirty="0" err="1"/>
              <a:t>Booster_Version</a:t>
            </a:r>
            <a:r>
              <a:rPr lang="en-IN" dirty="0"/>
              <a:t> column from </a:t>
            </a:r>
            <a:r>
              <a:rPr lang="en-IN" dirty="0" err="1"/>
              <a:t>tblSpaceX</a:t>
            </a:r>
            <a:r>
              <a:rPr lang="en-IN" dirty="0"/>
              <a:t> </a:t>
            </a:r>
          </a:p>
          <a:p>
            <a:r>
              <a:rPr lang="en-IN" dirty="0"/>
              <a:t>GROUP BY puts the list in order set to a certain condition. DESC means its arranging the dataset into descending order</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2015 Launch Records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736C51-A825-F6EA-F451-C87945E78093}"/>
              </a:ext>
            </a:extLst>
          </p:cNvPr>
          <p:cNvPicPr>
            <a:picLocks noChangeAspect="1"/>
          </p:cNvPicPr>
          <p:nvPr/>
        </p:nvPicPr>
        <p:blipFill rotWithShape="1">
          <a:blip r:embed="rId2"/>
          <a:srcRect l="6384" r="-3" b="-3"/>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32</a:t>
            </a:fld>
            <a:endParaRPr lang="en-US" sz="1200">
              <a:solidFill>
                <a:prstClr val="black">
                  <a:tint val="75000"/>
                </a:prstClr>
              </a:solidFill>
              <a:latin typeface="Calibri" panose="020F0502020204030204"/>
            </a:endParaRPr>
          </a:p>
        </p:txBody>
      </p:sp>
      <p:sp>
        <p:nvSpPr>
          <p:cNvPr id="8" name="TextBox 7">
            <a:extLst>
              <a:ext uri="{FF2B5EF4-FFF2-40B4-BE49-F238E27FC236}">
                <a16:creationId xmlns:a16="http://schemas.microsoft.com/office/drawing/2014/main" id="{8B705D42-159B-2359-DAC7-315B9F42E075}"/>
              </a:ext>
            </a:extLst>
          </p:cNvPr>
          <p:cNvSpPr txBox="1"/>
          <p:nvPr/>
        </p:nvSpPr>
        <p:spPr>
          <a:xfrm>
            <a:off x="355196" y="4641691"/>
            <a:ext cx="5136564" cy="1477328"/>
          </a:xfrm>
          <a:prstGeom prst="rect">
            <a:avLst/>
          </a:prstGeom>
          <a:noFill/>
        </p:spPr>
        <p:txBody>
          <a:bodyPr wrap="square">
            <a:spAutoFit/>
          </a:bodyPr>
          <a:lstStyle/>
          <a:p>
            <a:r>
              <a:rPr lang="en-IN" dirty="0"/>
              <a:t>QUERY EXPLAINATION a much more complex query as I had my Date fields in SQL Server stored as NVARCHAR the MONTH function returns name month. The function CONVERT converts NVARCHAR to Date. WHERE clause filters Year to be 2017</a:t>
            </a:r>
          </a:p>
        </p:txBody>
      </p:sp>
      <p:sp>
        <p:nvSpPr>
          <p:cNvPr id="10" name="TextBox 9">
            <a:extLst>
              <a:ext uri="{FF2B5EF4-FFF2-40B4-BE49-F238E27FC236}">
                <a16:creationId xmlns:a16="http://schemas.microsoft.com/office/drawing/2014/main" id="{D4AE7820-4147-AF6D-1F6F-F498670073E6}"/>
              </a:ext>
            </a:extLst>
          </p:cNvPr>
          <p:cNvSpPr txBox="1"/>
          <p:nvPr/>
        </p:nvSpPr>
        <p:spPr>
          <a:xfrm>
            <a:off x="355196" y="2301089"/>
            <a:ext cx="5330613" cy="1754326"/>
          </a:xfrm>
          <a:prstGeom prst="rect">
            <a:avLst/>
          </a:prstGeom>
          <a:noFill/>
        </p:spPr>
        <p:txBody>
          <a:bodyPr wrap="square">
            <a:spAutoFit/>
          </a:bodyPr>
          <a:lstStyle/>
          <a:p>
            <a:r>
              <a:rPr lang="en-IN" dirty="0"/>
              <a:t>SELECT DATENAME(month, DATEADD(month, MONTH(CONVERT(date, Date, 105)), 0) - 1) AS Month, </a:t>
            </a:r>
            <a:r>
              <a:rPr lang="en-IN" dirty="0" err="1"/>
              <a:t>Booster_Version</a:t>
            </a:r>
            <a:r>
              <a:rPr lang="en-IN" dirty="0"/>
              <a:t>, </a:t>
            </a:r>
            <a:r>
              <a:rPr lang="en-IN" dirty="0" err="1"/>
              <a:t>Launch_Site</a:t>
            </a:r>
            <a:r>
              <a:rPr lang="en-IN" dirty="0"/>
              <a:t>, </a:t>
            </a:r>
            <a:r>
              <a:rPr lang="en-IN" dirty="0" err="1"/>
              <a:t>Landing_Outcome</a:t>
            </a:r>
            <a:r>
              <a:rPr lang="en-IN" dirty="0"/>
              <a:t> FROM </a:t>
            </a:r>
            <a:r>
              <a:rPr lang="en-IN" dirty="0" err="1"/>
              <a:t>tblSpaceX</a:t>
            </a:r>
            <a:r>
              <a:rPr lang="en-IN" dirty="0"/>
              <a:t> WHERE (</a:t>
            </a:r>
            <a:r>
              <a:rPr lang="en-IN" dirty="0" err="1"/>
              <a:t>Landing_Outcome</a:t>
            </a:r>
            <a:r>
              <a:rPr lang="en-IN" dirty="0"/>
              <a:t> LIKE </a:t>
            </a:r>
            <a:r>
              <a:rPr lang="en-IN" dirty="0" err="1"/>
              <a:t>N'%Success</a:t>
            </a:r>
            <a:r>
              <a:rPr lang="en-IN" dirty="0"/>
              <a:t>%') AND (YEAR(CONVERT(date, Date, 105)) = '2017')</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CCBED6D-FCF1-F48E-F61F-267D2EA94544}"/>
              </a:ext>
            </a:extLst>
          </p:cNvPr>
          <p:cNvPicPr>
            <a:picLocks noChangeAspect="1"/>
          </p:cNvPicPr>
          <p:nvPr/>
        </p:nvPicPr>
        <p:blipFill>
          <a:blip r:embed="rId3"/>
          <a:stretch>
            <a:fillRect/>
          </a:stretch>
        </p:blipFill>
        <p:spPr>
          <a:xfrm>
            <a:off x="770011" y="2933631"/>
            <a:ext cx="6789208" cy="990738"/>
          </a:xfrm>
          <a:prstGeom prst="rect">
            <a:avLst/>
          </a:prstGeom>
        </p:spPr>
      </p:pic>
      <p:sp>
        <p:nvSpPr>
          <p:cNvPr id="8" name="TextBox 7">
            <a:extLst>
              <a:ext uri="{FF2B5EF4-FFF2-40B4-BE49-F238E27FC236}">
                <a16:creationId xmlns:a16="http://schemas.microsoft.com/office/drawing/2014/main" id="{C6DA5345-11C7-B9BA-CA3F-7611A7B4AC85}"/>
              </a:ext>
            </a:extLst>
          </p:cNvPr>
          <p:cNvSpPr txBox="1"/>
          <p:nvPr/>
        </p:nvSpPr>
        <p:spPr>
          <a:xfrm>
            <a:off x="770011" y="1815273"/>
            <a:ext cx="6091880" cy="923330"/>
          </a:xfrm>
          <a:prstGeom prst="rect">
            <a:avLst/>
          </a:prstGeom>
          <a:noFill/>
        </p:spPr>
        <p:txBody>
          <a:bodyPr wrap="square">
            <a:spAutoFit/>
          </a:bodyPr>
          <a:lstStyle/>
          <a:p>
            <a:r>
              <a:rPr lang="en-IN" dirty="0"/>
              <a:t>SELECT COUNT(</a:t>
            </a:r>
            <a:r>
              <a:rPr lang="en-IN" dirty="0" err="1"/>
              <a:t>Landing_Outcome</a:t>
            </a:r>
            <a:r>
              <a:rPr lang="en-IN" dirty="0"/>
              <a:t>) FROM </a:t>
            </a:r>
            <a:r>
              <a:rPr lang="en-IN" dirty="0" err="1"/>
              <a:t>tblSpaceX</a:t>
            </a:r>
            <a:r>
              <a:rPr lang="en-IN" dirty="0"/>
              <a:t> WHERE (</a:t>
            </a:r>
            <a:r>
              <a:rPr lang="en-IN" dirty="0" err="1"/>
              <a:t>Landing_Outcome</a:t>
            </a:r>
            <a:r>
              <a:rPr lang="en-IN" dirty="0"/>
              <a:t> LIKE '%Success%’) AND (Date &gt; '04-06-2010’) AND (Date &lt; '20-03-2017') </a:t>
            </a:r>
          </a:p>
        </p:txBody>
      </p:sp>
      <p:sp>
        <p:nvSpPr>
          <p:cNvPr id="10" name="TextBox 9">
            <a:extLst>
              <a:ext uri="{FF2B5EF4-FFF2-40B4-BE49-F238E27FC236}">
                <a16:creationId xmlns:a16="http://schemas.microsoft.com/office/drawing/2014/main" id="{0D8EF83D-78B1-4AC1-8E72-E250C0D873C6}"/>
              </a:ext>
            </a:extLst>
          </p:cNvPr>
          <p:cNvSpPr txBox="1"/>
          <p:nvPr/>
        </p:nvSpPr>
        <p:spPr>
          <a:xfrm>
            <a:off x="770011" y="4522249"/>
            <a:ext cx="6096000" cy="923330"/>
          </a:xfrm>
          <a:prstGeom prst="rect">
            <a:avLst/>
          </a:prstGeom>
          <a:noFill/>
        </p:spPr>
        <p:txBody>
          <a:bodyPr wrap="square">
            <a:spAutoFit/>
          </a:bodyPr>
          <a:lstStyle/>
          <a:p>
            <a:r>
              <a:rPr lang="en-IN" dirty="0"/>
              <a:t>QUERY EXPLAINATION </a:t>
            </a:r>
          </a:p>
          <a:p>
            <a:r>
              <a:rPr lang="en-IN" dirty="0"/>
              <a:t>Function COUNT counts records in column WHERE filters data LIKE (wildcard) AND (conditions) AND (conditions</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8C673B73-5F08-B7FC-0CE9-B18E7911980A}"/>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19181341-89EC-5438-DDE5-58F3FDFF9CD2}"/>
              </a:ext>
            </a:extLst>
          </p:cNvPr>
          <p:cNvPicPr>
            <a:picLocks noGrp="1" noChangeAspect="1"/>
          </p:cNvPicPr>
          <p:nvPr>
            <p:ph idx="4294967295"/>
          </p:nvPr>
        </p:nvPicPr>
        <p:blipFill>
          <a:blip r:embed="rId3"/>
          <a:stretch>
            <a:fillRect/>
          </a:stretch>
        </p:blipFill>
        <p:spPr>
          <a:xfrm>
            <a:off x="770010" y="1408670"/>
            <a:ext cx="10515600" cy="4768293"/>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D8B32C-1A6D-B6F5-D6AB-74C0E4E876C0}"/>
              </a:ext>
            </a:extLst>
          </p:cNvPr>
          <p:cNvPicPr>
            <a:picLocks noChangeAspect="1"/>
          </p:cNvPicPr>
          <p:nvPr/>
        </p:nvPicPr>
        <p:blipFill>
          <a:blip r:embed="rId3"/>
          <a:stretch>
            <a:fillRect/>
          </a:stretch>
        </p:blipFill>
        <p:spPr>
          <a:xfrm>
            <a:off x="0" y="830631"/>
            <a:ext cx="12192000" cy="519673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DC1B6118-9EC3-3C7F-107E-A296E2C10EB2}"/>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295400"/>
            <a:ext cx="10769571" cy="50239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a:t>
            </a:r>
            <a:r>
              <a:rPr lang="en-IN" sz="1800" dirty="0"/>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buFontTx/>
              <a:buChar char="-"/>
            </a:pPr>
            <a:r>
              <a:rPr lang="en-IN" sz="1800" dirty="0"/>
              <a:t>What factors influences the landing to be successful? </a:t>
            </a:r>
          </a:p>
          <a:p>
            <a:pPr>
              <a:buFontTx/>
              <a:buChar char="-"/>
            </a:pPr>
            <a:r>
              <a:rPr lang="en-IN" sz="1800" dirty="0"/>
              <a:t>What conditions does SpaceX have to achieve to get the best results and ensure the best rocket success landing rate.</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CC495-4310-CA11-61C1-F5CDA4AC7BF6}"/>
              </a:ext>
            </a:extLst>
          </p:cNvPr>
          <p:cNvPicPr>
            <a:picLocks noChangeAspect="1"/>
          </p:cNvPicPr>
          <p:nvPr/>
        </p:nvPicPr>
        <p:blipFill>
          <a:blip r:embed="rId3"/>
          <a:stretch>
            <a:fillRect/>
          </a:stretch>
        </p:blipFill>
        <p:spPr>
          <a:xfrm>
            <a:off x="1232809" y="856891"/>
            <a:ext cx="9726382" cy="514421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9FA77942-A331-7D06-D7B0-889F92E9B582}"/>
              </a:ext>
            </a:extLst>
          </p:cNvPr>
          <p:cNvPicPr>
            <a:picLocks noGrp="1" noChangeAspect="1"/>
          </p:cNvPicPr>
          <p:nvPr>
            <p:ph idx="4294967295"/>
          </p:nvPr>
        </p:nvPicPr>
        <p:blipFill>
          <a:blip r:embed="rId3"/>
          <a:stretch>
            <a:fillRect/>
          </a:stretch>
        </p:blipFill>
        <p:spPr>
          <a:xfrm>
            <a:off x="770011" y="1825625"/>
            <a:ext cx="10414662" cy="4351338"/>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88003" y="1424744"/>
            <a:ext cx="6222397" cy="549049"/>
          </a:xfrm>
          <a:prstGeom prst="rect">
            <a:avLst/>
          </a:prstGeom>
        </p:spPr>
        <p:txBody>
          <a:bodyPr vert="horz" lIns="91440" tIns="45720" rIns="91440" bIns="45720" rtlCol="0" anchor="t">
            <a:noAutofit/>
          </a:bodyPr>
          <a:lstStyle/>
          <a:p>
            <a:pPr>
              <a:lnSpc>
                <a:spcPct val="100000"/>
              </a:lnSpc>
              <a:spcBef>
                <a:spcPts val="1400"/>
              </a:spcBef>
            </a:pPr>
            <a:r>
              <a:rPr lang="en-IN" sz="1200" dirty="0"/>
              <a:t>As you can see our accuracy is extremely close but we do have a winner its down to decimal places! using this function </a:t>
            </a:r>
            <a:endParaRPr lang="en-US" sz="1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C18AFC1-1AAF-E093-B2F3-DF8F748A55F6}"/>
              </a:ext>
            </a:extLst>
          </p:cNvPr>
          <p:cNvPicPr>
            <a:picLocks noChangeAspect="1"/>
          </p:cNvPicPr>
          <p:nvPr/>
        </p:nvPicPr>
        <p:blipFill>
          <a:blip r:embed="rId3"/>
          <a:stretch>
            <a:fillRect/>
          </a:stretch>
        </p:blipFill>
        <p:spPr>
          <a:xfrm>
            <a:off x="770011" y="1858253"/>
            <a:ext cx="5992061" cy="2772162"/>
          </a:xfrm>
          <a:prstGeom prst="rect">
            <a:avLst/>
          </a:prstGeom>
        </p:spPr>
      </p:pic>
      <p:pic>
        <p:nvPicPr>
          <p:cNvPr id="7" name="Picture 6">
            <a:extLst>
              <a:ext uri="{FF2B5EF4-FFF2-40B4-BE49-F238E27FC236}">
                <a16:creationId xmlns:a16="http://schemas.microsoft.com/office/drawing/2014/main" id="{223AC837-DD1E-0E92-57B7-51E1C7205987}"/>
              </a:ext>
            </a:extLst>
          </p:cNvPr>
          <p:cNvPicPr>
            <a:picLocks noChangeAspect="1"/>
          </p:cNvPicPr>
          <p:nvPr/>
        </p:nvPicPr>
        <p:blipFill>
          <a:blip r:embed="rId4"/>
          <a:stretch>
            <a:fillRect/>
          </a:stretch>
        </p:blipFill>
        <p:spPr>
          <a:xfrm>
            <a:off x="7228282" y="1424744"/>
            <a:ext cx="4229690" cy="3628161"/>
          </a:xfrm>
          <a:prstGeom prst="rect">
            <a:avLst/>
          </a:prstGeom>
        </p:spPr>
      </p:pic>
      <p:pic>
        <p:nvPicPr>
          <p:cNvPr id="10" name="Picture 9">
            <a:extLst>
              <a:ext uri="{FF2B5EF4-FFF2-40B4-BE49-F238E27FC236}">
                <a16:creationId xmlns:a16="http://schemas.microsoft.com/office/drawing/2014/main" id="{2897B0EB-91C8-29B4-0771-1A00C2DAF169}"/>
              </a:ext>
            </a:extLst>
          </p:cNvPr>
          <p:cNvPicPr>
            <a:picLocks noChangeAspect="1"/>
          </p:cNvPicPr>
          <p:nvPr/>
        </p:nvPicPr>
        <p:blipFill>
          <a:blip r:embed="rId5"/>
          <a:stretch>
            <a:fillRect/>
          </a:stretch>
        </p:blipFill>
        <p:spPr>
          <a:xfrm>
            <a:off x="752019" y="5133940"/>
            <a:ext cx="10687962" cy="704948"/>
          </a:xfrm>
          <a:prstGeom prst="rect">
            <a:avLst/>
          </a:prstGeom>
        </p:spPr>
      </p:pic>
      <p:sp>
        <p:nvSpPr>
          <p:cNvPr id="12" name="TextBox 11">
            <a:extLst>
              <a:ext uri="{FF2B5EF4-FFF2-40B4-BE49-F238E27FC236}">
                <a16:creationId xmlns:a16="http://schemas.microsoft.com/office/drawing/2014/main" id="{B4C34D13-E605-3EC0-1466-3AB7833E86D9}"/>
              </a:ext>
            </a:extLst>
          </p:cNvPr>
          <p:cNvSpPr txBox="1"/>
          <p:nvPr/>
        </p:nvSpPr>
        <p:spPr>
          <a:xfrm>
            <a:off x="851201" y="4683573"/>
            <a:ext cx="6096000" cy="369332"/>
          </a:xfrm>
          <a:prstGeom prst="rect">
            <a:avLst/>
          </a:prstGeom>
          <a:noFill/>
        </p:spPr>
        <p:txBody>
          <a:bodyPr wrap="square">
            <a:spAutoFit/>
          </a:bodyPr>
          <a:lstStyle/>
          <a:p>
            <a:r>
              <a:rPr lang="en-IN" dirty="0"/>
              <a:t>The tree algorithm wins!!</a:t>
            </a:r>
          </a:p>
        </p:txBody>
      </p:sp>
      <p:sp>
        <p:nvSpPr>
          <p:cNvPr id="14" name="TextBox 13">
            <a:extLst>
              <a:ext uri="{FF2B5EF4-FFF2-40B4-BE49-F238E27FC236}">
                <a16:creationId xmlns:a16="http://schemas.microsoft.com/office/drawing/2014/main" id="{214F8854-935F-E5B1-691A-7F16F2A215AC}"/>
              </a:ext>
            </a:extLst>
          </p:cNvPr>
          <p:cNvSpPr txBox="1"/>
          <p:nvPr/>
        </p:nvSpPr>
        <p:spPr>
          <a:xfrm>
            <a:off x="752019" y="5838888"/>
            <a:ext cx="10533592" cy="646331"/>
          </a:xfrm>
          <a:prstGeom prst="rect">
            <a:avLst/>
          </a:prstGeom>
          <a:noFill/>
        </p:spPr>
        <p:txBody>
          <a:bodyPr wrap="square">
            <a:spAutoFit/>
          </a:bodyPr>
          <a:lstStyle/>
          <a:p>
            <a:r>
              <a:rPr lang="en-IN" dirty="0"/>
              <a:t>After selecting the best hyperparameters for the decision tree classifier using the validation data, we achieved 83.33% accuracy on the test data. </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7F175A3-C162-0C10-8019-F02DF718BDD2}"/>
              </a:ext>
            </a:extLst>
          </p:cNvPr>
          <p:cNvPicPr>
            <a:picLocks noChangeAspect="1"/>
          </p:cNvPicPr>
          <p:nvPr/>
        </p:nvPicPr>
        <p:blipFill>
          <a:blip r:embed="rId3"/>
          <a:stretch>
            <a:fillRect/>
          </a:stretch>
        </p:blipFill>
        <p:spPr>
          <a:xfrm>
            <a:off x="5629981" y="1348145"/>
            <a:ext cx="5792008" cy="4677428"/>
          </a:xfrm>
          <a:prstGeom prst="rect">
            <a:avLst/>
          </a:prstGeom>
        </p:spPr>
      </p:pic>
      <p:pic>
        <p:nvPicPr>
          <p:cNvPr id="7" name="Picture 6">
            <a:extLst>
              <a:ext uri="{FF2B5EF4-FFF2-40B4-BE49-F238E27FC236}">
                <a16:creationId xmlns:a16="http://schemas.microsoft.com/office/drawing/2014/main" id="{B81C7BE8-288C-E435-D2A3-9F29499B939B}"/>
              </a:ext>
            </a:extLst>
          </p:cNvPr>
          <p:cNvPicPr>
            <a:picLocks noChangeAspect="1"/>
          </p:cNvPicPr>
          <p:nvPr/>
        </p:nvPicPr>
        <p:blipFill>
          <a:blip r:embed="rId4"/>
          <a:stretch>
            <a:fillRect/>
          </a:stretch>
        </p:blipFill>
        <p:spPr>
          <a:xfrm>
            <a:off x="770011" y="3234358"/>
            <a:ext cx="3029373" cy="2791215"/>
          </a:xfrm>
          <a:prstGeom prst="rect">
            <a:avLst/>
          </a:prstGeom>
        </p:spPr>
      </p:pic>
      <p:sp>
        <p:nvSpPr>
          <p:cNvPr id="10" name="TextBox 9">
            <a:extLst>
              <a:ext uri="{FF2B5EF4-FFF2-40B4-BE49-F238E27FC236}">
                <a16:creationId xmlns:a16="http://schemas.microsoft.com/office/drawing/2014/main" id="{D003FEA1-4626-0D4A-C3E4-DAA77CD96608}"/>
              </a:ext>
            </a:extLst>
          </p:cNvPr>
          <p:cNvSpPr txBox="1"/>
          <p:nvPr/>
        </p:nvSpPr>
        <p:spPr>
          <a:xfrm>
            <a:off x="770011" y="1458575"/>
            <a:ext cx="4716389" cy="1200329"/>
          </a:xfrm>
          <a:prstGeom prst="rect">
            <a:avLst/>
          </a:prstGeom>
          <a:noFill/>
        </p:spPr>
        <p:txBody>
          <a:bodyPr wrap="square">
            <a:spAutoFit/>
          </a:bodyPr>
          <a:lstStyle/>
          <a:p>
            <a:r>
              <a:rPr lang="en-IN" dirty="0"/>
              <a:t>Examining the confusion matrix, we see that Tree can distinguish between the different classes. We see that the major problem is false positives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5405D009-0855-CD40-49A2-150C75B711A0}"/>
              </a:ext>
            </a:extLst>
          </p:cNvPr>
          <p:cNvSpPr txBox="1"/>
          <p:nvPr/>
        </p:nvSpPr>
        <p:spPr>
          <a:xfrm>
            <a:off x="770011" y="1418333"/>
            <a:ext cx="10515600" cy="3785652"/>
          </a:xfrm>
          <a:prstGeom prst="rect">
            <a:avLst/>
          </a:prstGeom>
          <a:noFill/>
        </p:spPr>
        <p:txBody>
          <a:bodyPr wrap="square">
            <a:spAutoFit/>
          </a:bodyPr>
          <a:lstStyle/>
          <a:p>
            <a:r>
              <a:rPr lang="en-IN" sz="2400" dirty="0"/>
              <a:t>• The Tree Classifier Algorithm is the best for Machine Learning for this dataset</a:t>
            </a:r>
          </a:p>
          <a:p>
            <a:r>
              <a:rPr lang="en-IN" sz="2400" dirty="0"/>
              <a:t> </a:t>
            </a:r>
          </a:p>
          <a:p>
            <a:r>
              <a:rPr lang="en-IN" sz="2400" dirty="0"/>
              <a:t>• Low weighted payloads perform better than the heavier payloads </a:t>
            </a:r>
          </a:p>
          <a:p>
            <a:endParaRPr lang="en-IN" sz="2400" dirty="0"/>
          </a:p>
          <a:p>
            <a:r>
              <a:rPr lang="en-IN" sz="2400" dirty="0"/>
              <a:t>• The success rates for SpaceX launches is directly proportional time in years they will eventually perfect the launches </a:t>
            </a:r>
          </a:p>
          <a:p>
            <a:endParaRPr lang="en-IN" sz="2400" dirty="0"/>
          </a:p>
          <a:p>
            <a:r>
              <a:rPr lang="en-IN" sz="2400" dirty="0"/>
              <a:t>• We can see that KSC LC-39A had the most successful launches from all the sites</a:t>
            </a:r>
          </a:p>
          <a:p>
            <a:r>
              <a:rPr lang="en-IN" sz="2400" dirty="0"/>
              <a:t> </a:t>
            </a:r>
          </a:p>
          <a:p>
            <a:r>
              <a:rPr lang="en-IN" sz="2400" dirty="0"/>
              <a:t>• Orbit GEO,HEO,SSO,ES-L1 has the best Success Rate</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IN" dirty="0"/>
              <a:t>•Haversine formula </a:t>
            </a:r>
          </a:p>
          <a:p>
            <a:pPr marL="0" indent="0">
              <a:lnSpc>
                <a:spcPct val="100000"/>
              </a:lnSpc>
              <a:spcBef>
                <a:spcPts val="1400"/>
              </a:spcBef>
              <a:buNone/>
            </a:pPr>
            <a:r>
              <a:rPr lang="en-IN" dirty="0"/>
              <a:t>•</a:t>
            </a:r>
            <a:r>
              <a:rPr lang="en-IN" dirty="0" err="1"/>
              <a:t>ADGGoogleMaps</a:t>
            </a:r>
            <a:r>
              <a:rPr lang="en-IN" dirty="0"/>
              <a:t> Module (not used but created) </a:t>
            </a:r>
          </a:p>
          <a:p>
            <a:pPr marL="0" indent="0">
              <a:lnSpc>
                <a:spcPct val="100000"/>
              </a:lnSpc>
              <a:spcBef>
                <a:spcPts val="1400"/>
              </a:spcBef>
              <a:buNone/>
            </a:pPr>
            <a:r>
              <a:rPr lang="en-IN" dirty="0"/>
              <a:t>•Module </a:t>
            </a:r>
            <a:r>
              <a:rPr lang="en-IN" dirty="0" err="1"/>
              <a:t>sqlserver</a:t>
            </a:r>
            <a:r>
              <a:rPr lang="en-IN" dirty="0"/>
              <a:t> (ADGSQLSERVER) </a:t>
            </a:r>
          </a:p>
          <a:p>
            <a:pPr marL="0" indent="0">
              <a:lnSpc>
                <a:spcPct val="100000"/>
              </a:lnSpc>
              <a:spcBef>
                <a:spcPts val="1400"/>
              </a:spcBef>
              <a:buNone/>
            </a:pPr>
            <a:r>
              <a:rPr lang="en-IN" dirty="0"/>
              <a:t>• PythonAnywhere 24/7 dashboard</a:t>
            </a:r>
            <a:endParaRPr lang="en-US"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buNone/>
            </a:pPr>
            <a:r>
              <a:rPr lang="en-IN" sz="6600" dirty="0"/>
              <a:t>	  -SpaceX Rest API</a:t>
            </a:r>
          </a:p>
          <a:p>
            <a:pPr marL="0" indent="0">
              <a:buNone/>
            </a:pPr>
            <a:r>
              <a:rPr lang="en-IN" sz="6600" dirty="0"/>
              <a:t>	 -(Web Scrapping) from Wikipedia</a:t>
            </a: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IN" sz="8000" dirty="0"/>
              <a:t>One Hot Encoding data fields for Machine Learning and dropping irrelevant columns</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Collection</a:t>
            </a:r>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marL="0"/>
            <a:r>
              <a:rPr lang="en-US" sz="1800"/>
              <a:t>The following datasets was collected by</a:t>
            </a:r>
          </a:p>
          <a:p>
            <a:pPr marL="0"/>
            <a:r>
              <a:rPr lang="en-US" sz="1800"/>
              <a:t>	 • SpaceX launch data is gathered from the SpaceX REST API. </a:t>
            </a:r>
          </a:p>
          <a:p>
            <a:pPr marL="0"/>
            <a:r>
              <a:rPr lang="en-US" sz="1800"/>
              <a:t>	• The SpaceX REST API endpoints, or URL, starts with api.spacexdata.com/v4/. </a:t>
            </a:r>
          </a:p>
          <a:p>
            <a:pPr marL="0"/>
            <a:r>
              <a:rPr lang="en-US" sz="1800"/>
              <a:t>	• Another popular data source for obtaining Falcon 9 Launch data is web scraping Wikipedia using BeautifulSoup.</a:t>
            </a:r>
          </a:p>
          <a:p>
            <a:pPr marL="0">
              <a:spcBef>
                <a:spcPts val="1400"/>
              </a:spcBef>
            </a:pPr>
            <a:endParaRPr lang="en-US" sz="1800"/>
          </a:p>
          <a:p>
            <a:pPr marL="0"/>
            <a:endParaRPr lang="en-US" sz="1800"/>
          </a:p>
        </p:txBody>
      </p:sp>
      <p:sp>
        <p:nvSpPr>
          <p:cNvPr id="30"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916D0101-1A35-53DD-631F-481C64004733}"/>
              </a:ext>
            </a:extLst>
          </p:cNvPr>
          <p:cNvPicPr>
            <a:picLocks noChangeAspect="1"/>
          </p:cNvPicPr>
          <p:nvPr/>
        </p:nvPicPr>
        <p:blipFill>
          <a:blip r:embed="rId2"/>
          <a:stretch>
            <a:fillRect/>
          </a:stretch>
        </p:blipFill>
        <p:spPr>
          <a:xfrm>
            <a:off x="5987738" y="2419117"/>
            <a:ext cx="5628018" cy="1786895"/>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770010" y="5598835"/>
            <a:ext cx="10041014" cy="421487"/>
          </a:xfrm>
        </p:spPr>
        <p:txBody>
          <a:bodyPr/>
          <a:lstStyle/>
          <a:p>
            <a:pPr marL="0" indent="0">
              <a:lnSpc>
                <a:spcPct val="100000"/>
              </a:lnSpc>
              <a:spcBef>
                <a:spcPts val="1400"/>
              </a:spcBef>
              <a:buNone/>
            </a:pPr>
            <a:r>
              <a:rPr lang="en-US" sz="1600">
                <a:solidFill>
                  <a:schemeClr val="accent3">
                    <a:lumMod val="25000"/>
                  </a:schemeClr>
                </a:solidFill>
                <a:latin typeface="Abadi" panose="020B0604020104020204" pitchFamily="34" charset="0"/>
              </a:rPr>
              <a:t>https://github.com/saikumarkandlagunta/Readme/blob/main/jupyter-labs-spacex-data-collection-api.ipynb</a:t>
            </a:r>
            <a:endParaRPr lang="en-US" sz="1600" dirty="0">
              <a:solidFill>
                <a:schemeClr val="accent3">
                  <a:lumMod val="25000"/>
                </a:schemeClr>
              </a:solidFill>
              <a:latin typeface="Abadi" panose="020B0604020104020204" pitchFamily="34"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0024" y="1272819"/>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9C547920-5C90-DBFE-72E3-2E8A910D6E77}"/>
              </a:ext>
            </a:extLst>
          </p:cNvPr>
          <p:cNvPicPr>
            <a:picLocks noChangeAspect="1"/>
          </p:cNvPicPr>
          <p:nvPr/>
        </p:nvPicPr>
        <p:blipFill>
          <a:blip r:embed="rId3"/>
          <a:stretch>
            <a:fillRect/>
          </a:stretch>
        </p:blipFill>
        <p:spPr>
          <a:xfrm>
            <a:off x="5435675" y="1259165"/>
            <a:ext cx="5375349" cy="4225926"/>
          </a:xfrm>
          <a:prstGeom prst="rect">
            <a:avLst/>
          </a:prstGeom>
        </p:spPr>
      </p:pic>
      <p:pic>
        <p:nvPicPr>
          <p:cNvPr id="9" name="Picture 8">
            <a:extLst>
              <a:ext uri="{FF2B5EF4-FFF2-40B4-BE49-F238E27FC236}">
                <a16:creationId xmlns:a16="http://schemas.microsoft.com/office/drawing/2014/main" id="{16245892-D1E5-571E-2AE8-C487DE0106C0}"/>
              </a:ext>
            </a:extLst>
          </p:cNvPr>
          <p:cNvPicPr>
            <a:picLocks noChangeAspect="1"/>
          </p:cNvPicPr>
          <p:nvPr/>
        </p:nvPicPr>
        <p:blipFill>
          <a:blip r:embed="rId4"/>
          <a:stretch>
            <a:fillRect/>
          </a:stretch>
        </p:blipFill>
        <p:spPr>
          <a:xfrm>
            <a:off x="795412" y="1285575"/>
            <a:ext cx="4640263" cy="42259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230166" y="1100945"/>
            <a:ext cx="6227806"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F328CA98-2D05-6369-E51B-2DAED4FBB4B2}"/>
              </a:ext>
            </a:extLst>
          </p:cNvPr>
          <p:cNvPicPr>
            <a:picLocks noChangeAspect="1"/>
          </p:cNvPicPr>
          <p:nvPr/>
        </p:nvPicPr>
        <p:blipFill>
          <a:blip r:embed="rId3"/>
          <a:stretch>
            <a:fillRect/>
          </a:stretch>
        </p:blipFill>
        <p:spPr>
          <a:xfrm>
            <a:off x="820737" y="1328508"/>
            <a:ext cx="4319673" cy="3915321"/>
          </a:xfrm>
          <a:prstGeom prst="rect">
            <a:avLst/>
          </a:prstGeom>
        </p:spPr>
      </p:pic>
      <p:pic>
        <p:nvPicPr>
          <p:cNvPr id="9" name="Picture 8">
            <a:extLst>
              <a:ext uri="{FF2B5EF4-FFF2-40B4-BE49-F238E27FC236}">
                <a16:creationId xmlns:a16="http://schemas.microsoft.com/office/drawing/2014/main" id="{7B23E267-5E62-C851-3298-EAAF73A6D339}"/>
              </a:ext>
            </a:extLst>
          </p:cNvPr>
          <p:cNvPicPr>
            <a:picLocks noChangeAspect="1"/>
          </p:cNvPicPr>
          <p:nvPr/>
        </p:nvPicPr>
        <p:blipFill>
          <a:blip r:embed="rId4"/>
          <a:stretch>
            <a:fillRect/>
          </a:stretch>
        </p:blipFill>
        <p:spPr>
          <a:xfrm>
            <a:off x="5140410" y="1341754"/>
            <a:ext cx="6317562" cy="3966066"/>
          </a:xfrm>
          <a:prstGeom prst="rect">
            <a:avLst/>
          </a:prstGeom>
        </p:spPr>
      </p:pic>
      <p:sp>
        <p:nvSpPr>
          <p:cNvPr id="12" name="TextBox 11">
            <a:extLst>
              <a:ext uri="{FF2B5EF4-FFF2-40B4-BE49-F238E27FC236}">
                <a16:creationId xmlns:a16="http://schemas.microsoft.com/office/drawing/2014/main" id="{7C4A6BFA-C99A-FCB0-AF4C-77796C2F6E42}"/>
              </a:ext>
            </a:extLst>
          </p:cNvPr>
          <p:cNvSpPr txBox="1"/>
          <p:nvPr/>
        </p:nvSpPr>
        <p:spPr>
          <a:xfrm>
            <a:off x="820737" y="5307820"/>
            <a:ext cx="10617274" cy="369332"/>
          </a:xfrm>
          <a:prstGeom prst="rect">
            <a:avLst/>
          </a:prstGeom>
          <a:noFill/>
        </p:spPr>
        <p:txBody>
          <a:bodyPr wrap="square" rtlCol="0">
            <a:spAutoFit/>
          </a:bodyPr>
          <a:lstStyle/>
          <a:p>
            <a:r>
              <a:rPr lang="en-IN" dirty="0"/>
              <a:t>https://github.com/saikumarkandlagunta/Readme/blob/main/spacex-webscraping.ipynb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380</TotalTime>
  <Words>2527</Words>
  <Application>Microsoft Office PowerPoint</Application>
  <PresentationFormat>Widescreen</PresentationFormat>
  <Paragraphs>276</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Reddy Kandlagunta Saikumar (Consultant)</cp:lastModifiedBy>
  <cp:revision>199</cp:revision>
  <dcterms:created xsi:type="dcterms:W3CDTF">2021-04-29T18:58:34Z</dcterms:created>
  <dcterms:modified xsi:type="dcterms:W3CDTF">2023-05-15T11:24:37Z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9540963-e559-4020-8a90-fe8a502c2801_Enabled">
    <vt:lpwstr>true</vt:lpwstr>
  </property>
  <property fmtid="{D5CDD505-2E9C-101B-9397-08002B2CF9AE}" pid="4" name="MSIP_Label_19540963-e559-4020-8a90-fe8a502c2801_SetDate">
    <vt:lpwstr>2023-05-15T06:27:51Z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609e1574-b998-49b9-bfc9-b7f5d3baf711</vt:lpwstr>
  </property>
  <property fmtid="{D5CDD505-2E9C-101B-9397-08002B2CF9AE}" pid="9" name="MSIP_Label_19540963-e559-4020-8a90-fe8a502c2801_ContentBits">
    <vt:lpwstr>0</vt:lpwstr>
  </property>
</Properties>
</file>